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82"/>
  </p:notesMasterIdLst>
  <p:sldIdLst>
    <p:sldId id="256" r:id="rId2"/>
    <p:sldId id="384" r:id="rId3"/>
    <p:sldId id="386" r:id="rId4"/>
    <p:sldId id="387" r:id="rId5"/>
    <p:sldId id="390" r:id="rId6"/>
    <p:sldId id="391" r:id="rId7"/>
    <p:sldId id="392" r:id="rId8"/>
    <p:sldId id="393" r:id="rId9"/>
    <p:sldId id="394" r:id="rId10"/>
    <p:sldId id="260" r:id="rId11"/>
    <p:sldId id="261" r:id="rId12"/>
    <p:sldId id="402" r:id="rId13"/>
    <p:sldId id="415" r:id="rId14"/>
    <p:sldId id="403" r:id="rId15"/>
    <p:sldId id="404" r:id="rId16"/>
    <p:sldId id="405" r:id="rId17"/>
    <p:sldId id="416" r:id="rId18"/>
    <p:sldId id="406" r:id="rId19"/>
    <p:sldId id="407" r:id="rId20"/>
    <p:sldId id="408" r:id="rId21"/>
    <p:sldId id="409" r:id="rId22"/>
    <p:sldId id="410" r:id="rId23"/>
    <p:sldId id="411" r:id="rId24"/>
    <p:sldId id="412" r:id="rId25"/>
    <p:sldId id="413" r:id="rId26"/>
    <p:sldId id="262" r:id="rId27"/>
    <p:sldId id="263" r:id="rId28"/>
    <p:sldId id="264" r:id="rId29"/>
    <p:sldId id="265" r:id="rId30"/>
    <p:sldId id="266" r:id="rId31"/>
    <p:sldId id="267" r:id="rId32"/>
    <p:sldId id="268" r:id="rId33"/>
    <p:sldId id="269" r:id="rId34"/>
    <p:sldId id="270" r:id="rId35"/>
    <p:sldId id="271" r:id="rId36"/>
    <p:sldId id="272" r:id="rId37"/>
    <p:sldId id="273" r:id="rId38"/>
    <p:sldId id="274" r:id="rId39"/>
    <p:sldId id="275" r:id="rId40"/>
    <p:sldId id="276" r:id="rId41"/>
    <p:sldId id="277" r:id="rId42"/>
    <p:sldId id="278" r:id="rId43"/>
    <p:sldId id="279" r:id="rId44"/>
    <p:sldId id="365" r:id="rId45"/>
    <p:sldId id="280" r:id="rId46"/>
    <p:sldId id="281" r:id="rId47"/>
    <p:sldId id="282" r:id="rId48"/>
    <p:sldId id="283" r:id="rId49"/>
    <p:sldId id="366" r:id="rId50"/>
    <p:sldId id="290" r:id="rId51"/>
    <p:sldId id="368" r:id="rId52"/>
    <p:sldId id="291" r:id="rId53"/>
    <p:sldId id="292" r:id="rId54"/>
    <p:sldId id="298" r:id="rId55"/>
    <p:sldId id="309" r:id="rId56"/>
    <p:sldId id="310" r:id="rId57"/>
    <p:sldId id="311" r:id="rId58"/>
    <p:sldId id="312" r:id="rId59"/>
    <p:sldId id="314" r:id="rId60"/>
    <p:sldId id="315" r:id="rId61"/>
    <p:sldId id="377" r:id="rId62"/>
    <p:sldId id="378" r:id="rId63"/>
    <p:sldId id="379" r:id="rId64"/>
    <p:sldId id="319" r:id="rId65"/>
    <p:sldId id="380" r:id="rId66"/>
    <p:sldId id="318" r:id="rId67"/>
    <p:sldId id="388" r:id="rId68"/>
    <p:sldId id="389" r:id="rId69"/>
    <p:sldId id="320" r:id="rId70"/>
    <p:sldId id="321" r:id="rId71"/>
    <p:sldId id="322" r:id="rId72"/>
    <p:sldId id="395" r:id="rId73"/>
    <p:sldId id="396" r:id="rId74"/>
    <p:sldId id="397" r:id="rId75"/>
    <p:sldId id="398" r:id="rId76"/>
    <p:sldId id="399" r:id="rId77"/>
    <p:sldId id="323" r:id="rId78"/>
    <p:sldId id="400" r:id="rId79"/>
    <p:sldId id="401" r:id="rId80"/>
    <p:sldId id="364" r:id="rId8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0933" autoAdjust="0"/>
    <p:restoredTop sz="78625" autoAdjust="0"/>
  </p:normalViewPr>
  <p:slideViewPr>
    <p:cSldViewPr snapToGrid="0">
      <p:cViewPr varScale="1">
        <p:scale>
          <a:sx n="70" d="100"/>
          <a:sy n="70" d="100"/>
        </p:scale>
        <p:origin x="-948"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notesMaster" Target="notesMasters/notesMaster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88"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6FD058-5219-436F-A86D-71574DDAC383}" type="doc">
      <dgm:prSet loTypeId="urn:microsoft.com/office/officeart/2005/8/layout/equation2" loCatId="relationship" qsTypeId="urn:microsoft.com/office/officeart/2005/8/quickstyle/simple1" qsCatId="simple" csTypeId="urn:microsoft.com/office/officeart/2005/8/colors/accent1_2" csCatId="accent1" phldr="1"/>
      <dgm:spPr/>
    </dgm:pt>
    <dgm:pt modelId="{F1184423-E515-4F6C-BBC9-88C8BA0D5A39}">
      <dgm:prSet phldrT="[文本]"/>
      <dgm:spPr/>
      <dgm:t>
        <a:bodyPr/>
        <a:lstStyle/>
        <a:p>
          <a:r>
            <a:rPr lang="zh-CN" altLang="en-US" baseline="0" dirty="0">
              <a:latin typeface="Times New Roman" panose="02020603050405020304" pitchFamily="18" charset="0"/>
            </a:rPr>
            <a:t>原报关</a:t>
          </a:r>
          <a:r>
            <a:rPr lang="en-US" altLang="zh-CN" baseline="0" dirty="0">
              <a:latin typeface="Times New Roman" panose="02020603050405020304" pitchFamily="18" charset="0"/>
            </a:rPr>
            <a:t>69</a:t>
          </a:r>
          <a:r>
            <a:rPr lang="zh-CN" altLang="en-US" baseline="0" dirty="0">
              <a:latin typeface="Times New Roman" panose="02020603050405020304" pitchFamily="18" charset="0"/>
            </a:rPr>
            <a:t>个项目</a:t>
          </a:r>
        </a:p>
      </dgm:t>
    </dgm:pt>
    <dgm:pt modelId="{7CF96FFE-08C7-4D80-AF99-BB6BCEA9018D}" type="parTrans" cxnId="{0AF10A38-A9A5-4999-B090-DF08F6632E81}">
      <dgm:prSet/>
      <dgm:spPr/>
      <dgm:t>
        <a:bodyPr/>
        <a:lstStyle/>
        <a:p>
          <a:endParaRPr lang="zh-CN" altLang="en-US"/>
        </a:p>
      </dgm:t>
    </dgm:pt>
    <dgm:pt modelId="{9AEA4F40-692D-49CC-8189-1AFB2B9B3CDE}" type="sibTrans" cxnId="{0AF10A38-A9A5-4999-B090-DF08F6632E81}">
      <dgm:prSet/>
      <dgm:spPr/>
      <dgm:t>
        <a:bodyPr/>
        <a:lstStyle/>
        <a:p>
          <a:endParaRPr lang="zh-CN" altLang="en-US"/>
        </a:p>
      </dgm:t>
    </dgm:pt>
    <dgm:pt modelId="{A1022D62-5AFB-4419-A4C8-51B2C7DC9778}">
      <dgm:prSet phldrT="[文本]"/>
      <dgm:spPr/>
      <dgm:t>
        <a:bodyPr/>
        <a:lstStyle/>
        <a:p>
          <a:r>
            <a:rPr lang="zh-CN" altLang="en-US" baseline="0" dirty="0">
              <a:latin typeface="Times New Roman" panose="02020603050405020304" pitchFamily="18" charset="0"/>
            </a:rPr>
            <a:t>原报检</a:t>
          </a:r>
          <a:r>
            <a:rPr lang="en-US" altLang="zh-CN" baseline="0" dirty="0">
              <a:latin typeface="Times New Roman" panose="02020603050405020304" pitchFamily="18" charset="0"/>
            </a:rPr>
            <a:t>160</a:t>
          </a:r>
          <a:r>
            <a:rPr lang="zh-CN" altLang="en-US" baseline="0" dirty="0">
              <a:latin typeface="Times New Roman" panose="02020603050405020304" pitchFamily="18" charset="0"/>
            </a:rPr>
            <a:t>个项目</a:t>
          </a:r>
        </a:p>
      </dgm:t>
    </dgm:pt>
    <dgm:pt modelId="{5E155F26-8886-4629-8D58-9401A1BB4A90}" type="parTrans" cxnId="{DF3C987E-AA86-4987-B6D0-23152778A880}">
      <dgm:prSet/>
      <dgm:spPr/>
      <dgm:t>
        <a:bodyPr/>
        <a:lstStyle/>
        <a:p>
          <a:endParaRPr lang="zh-CN" altLang="en-US"/>
        </a:p>
      </dgm:t>
    </dgm:pt>
    <dgm:pt modelId="{FA616647-0C8A-496F-AA98-3FBE15B13FF1}" type="sibTrans" cxnId="{DF3C987E-AA86-4987-B6D0-23152778A880}">
      <dgm:prSet/>
      <dgm:spPr/>
      <dgm:t>
        <a:bodyPr/>
        <a:lstStyle/>
        <a:p>
          <a:endParaRPr lang="zh-CN" altLang="en-US"/>
        </a:p>
      </dgm:t>
    </dgm:pt>
    <dgm:pt modelId="{8BD13634-645A-4ED1-9A33-5767323CDA54}">
      <dgm:prSet phldrT="[文本]"/>
      <dgm:spPr/>
      <dgm:t>
        <a:bodyPr/>
        <a:lstStyle/>
        <a:p>
          <a:r>
            <a:rPr lang="en-US" altLang="zh-CN" baseline="0" dirty="0">
              <a:latin typeface="Times New Roman" pitchFamily="18" charset="0"/>
            </a:rPr>
            <a:t>163</a:t>
          </a:r>
          <a:r>
            <a:rPr lang="zh-CN" altLang="en-US" baseline="0" dirty="0">
              <a:latin typeface="Times New Roman" pitchFamily="18" charset="0"/>
            </a:rPr>
            <a:t>个</a:t>
          </a:r>
          <a:endParaRPr lang="en-US" altLang="zh-CN" baseline="0" dirty="0">
            <a:latin typeface="Times New Roman" pitchFamily="18" charset="0"/>
          </a:endParaRPr>
        </a:p>
        <a:p>
          <a:r>
            <a:rPr lang="zh-CN" altLang="en-US" baseline="0" dirty="0">
              <a:latin typeface="Times New Roman" pitchFamily="18" charset="0"/>
            </a:rPr>
            <a:t>申报项目</a:t>
          </a:r>
        </a:p>
      </dgm:t>
    </dgm:pt>
    <dgm:pt modelId="{8BD0D129-353B-4951-BD45-979BD0BA1FDA}" type="parTrans" cxnId="{3643D6FB-E86E-4AEF-B9F7-15107BF9AED0}">
      <dgm:prSet/>
      <dgm:spPr/>
      <dgm:t>
        <a:bodyPr/>
        <a:lstStyle/>
        <a:p>
          <a:endParaRPr lang="zh-CN" altLang="en-US"/>
        </a:p>
      </dgm:t>
    </dgm:pt>
    <dgm:pt modelId="{30AAB07B-34E1-42D5-BC37-A8EF87F96F6C}" type="sibTrans" cxnId="{3643D6FB-E86E-4AEF-B9F7-15107BF9AED0}">
      <dgm:prSet/>
      <dgm:spPr/>
      <dgm:t>
        <a:bodyPr/>
        <a:lstStyle/>
        <a:p>
          <a:endParaRPr lang="zh-CN" altLang="en-US"/>
        </a:p>
      </dgm:t>
    </dgm:pt>
    <dgm:pt modelId="{C7454495-704B-48FD-8507-E1F017AEB09D}" type="pres">
      <dgm:prSet presAssocID="{556FD058-5219-436F-A86D-71574DDAC383}" presName="Name0" presStyleCnt="0">
        <dgm:presLayoutVars>
          <dgm:dir/>
          <dgm:resizeHandles val="exact"/>
        </dgm:presLayoutVars>
      </dgm:prSet>
      <dgm:spPr/>
    </dgm:pt>
    <dgm:pt modelId="{A33C954F-36E7-4176-B60B-F95E72D9737F}" type="pres">
      <dgm:prSet presAssocID="{556FD058-5219-436F-A86D-71574DDAC383}" presName="vNodes" presStyleCnt="0"/>
      <dgm:spPr/>
    </dgm:pt>
    <dgm:pt modelId="{E8AFE798-FE1A-47B7-8F65-D6AA7B034393}" type="pres">
      <dgm:prSet presAssocID="{F1184423-E515-4F6C-BBC9-88C8BA0D5A39}" presName="node" presStyleLbl="node1" presStyleIdx="0" presStyleCnt="3">
        <dgm:presLayoutVars>
          <dgm:bulletEnabled val="1"/>
        </dgm:presLayoutVars>
      </dgm:prSet>
      <dgm:spPr/>
      <dgm:t>
        <a:bodyPr/>
        <a:lstStyle/>
        <a:p>
          <a:endParaRPr lang="zh-CN" altLang="en-US"/>
        </a:p>
      </dgm:t>
    </dgm:pt>
    <dgm:pt modelId="{3307160E-0701-402D-81F6-BB5E885A38B5}" type="pres">
      <dgm:prSet presAssocID="{9AEA4F40-692D-49CC-8189-1AFB2B9B3CDE}" presName="spacerT" presStyleCnt="0"/>
      <dgm:spPr/>
    </dgm:pt>
    <dgm:pt modelId="{31C25241-24DB-44D4-8B5E-5BC42931BF88}" type="pres">
      <dgm:prSet presAssocID="{9AEA4F40-692D-49CC-8189-1AFB2B9B3CDE}" presName="sibTrans" presStyleLbl="sibTrans2D1" presStyleIdx="0" presStyleCnt="2"/>
      <dgm:spPr/>
      <dgm:t>
        <a:bodyPr/>
        <a:lstStyle/>
        <a:p>
          <a:endParaRPr lang="zh-CN" altLang="en-US"/>
        </a:p>
      </dgm:t>
    </dgm:pt>
    <dgm:pt modelId="{6C5A4951-E613-4393-8AAE-205A36AACD5F}" type="pres">
      <dgm:prSet presAssocID="{9AEA4F40-692D-49CC-8189-1AFB2B9B3CDE}" presName="spacerB" presStyleCnt="0"/>
      <dgm:spPr/>
    </dgm:pt>
    <dgm:pt modelId="{8D7427FA-1772-4661-B69E-58A74E7E3505}" type="pres">
      <dgm:prSet presAssocID="{A1022D62-5AFB-4419-A4C8-51B2C7DC9778}" presName="node" presStyleLbl="node1" presStyleIdx="1" presStyleCnt="3">
        <dgm:presLayoutVars>
          <dgm:bulletEnabled val="1"/>
        </dgm:presLayoutVars>
      </dgm:prSet>
      <dgm:spPr/>
      <dgm:t>
        <a:bodyPr/>
        <a:lstStyle/>
        <a:p>
          <a:endParaRPr lang="zh-CN" altLang="en-US"/>
        </a:p>
      </dgm:t>
    </dgm:pt>
    <dgm:pt modelId="{F2221648-E1CB-45F5-815A-FC0A8BAF2322}" type="pres">
      <dgm:prSet presAssocID="{556FD058-5219-436F-A86D-71574DDAC383}" presName="sibTransLast" presStyleLbl="sibTrans2D1" presStyleIdx="1" presStyleCnt="2"/>
      <dgm:spPr/>
      <dgm:t>
        <a:bodyPr/>
        <a:lstStyle/>
        <a:p>
          <a:endParaRPr lang="zh-CN" altLang="en-US"/>
        </a:p>
      </dgm:t>
    </dgm:pt>
    <dgm:pt modelId="{B4828DC7-0703-492A-9965-AB0F16ADF938}" type="pres">
      <dgm:prSet presAssocID="{556FD058-5219-436F-A86D-71574DDAC383}" presName="connectorText" presStyleLbl="sibTrans2D1" presStyleIdx="1" presStyleCnt="2"/>
      <dgm:spPr/>
      <dgm:t>
        <a:bodyPr/>
        <a:lstStyle/>
        <a:p>
          <a:endParaRPr lang="zh-CN" altLang="en-US"/>
        </a:p>
      </dgm:t>
    </dgm:pt>
    <dgm:pt modelId="{CBBFB165-71C0-4145-AE0A-CBFB7C0B3F65}" type="pres">
      <dgm:prSet presAssocID="{556FD058-5219-436F-A86D-71574DDAC383}" presName="lastNode" presStyleLbl="node1" presStyleIdx="2" presStyleCnt="3">
        <dgm:presLayoutVars>
          <dgm:bulletEnabled val="1"/>
        </dgm:presLayoutVars>
      </dgm:prSet>
      <dgm:spPr/>
      <dgm:t>
        <a:bodyPr/>
        <a:lstStyle/>
        <a:p>
          <a:endParaRPr lang="zh-CN" altLang="en-US"/>
        </a:p>
      </dgm:t>
    </dgm:pt>
  </dgm:ptLst>
  <dgm:cxnLst>
    <dgm:cxn modelId="{C77CCDD6-836A-482D-9C6A-E42302A415A5}" type="presOf" srcId="{A1022D62-5AFB-4419-A4C8-51B2C7DC9778}" destId="{8D7427FA-1772-4661-B69E-58A74E7E3505}" srcOrd="0" destOrd="0" presId="urn:microsoft.com/office/officeart/2005/8/layout/equation2"/>
    <dgm:cxn modelId="{A76F3548-665A-46D0-86CC-956D218611D6}" type="presOf" srcId="{F1184423-E515-4F6C-BBC9-88C8BA0D5A39}" destId="{E8AFE798-FE1A-47B7-8F65-D6AA7B034393}" srcOrd="0" destOrd="0" presId="urn:microsoft.com/office/officeart/2005/8/layout/equation2"/>
    <dgm:cxn modelId="{6EC1C82A-F426-4312-86C7-8DAECCCF5903}" type="presOf" srcId="{FA616647-0C8A-496F-AA98-3FBE15B13FF1}" destId="{F2221648-E1CB-45F5-815A-FC0A8BAF2322}" srcOrd="0" destOrd="0" presId="urn:microsoft.com/office/officeart/2005/8/layout/equation2"/>
    <dgm:cxn modelId="{FB703A50-FF19-44E4-8BC7-C9B2CCAA3693}" type="presOf" srcId="{FA616647-0C8A-496F-AA98-3FBE15B13FF1}" destId="{B4828DC7-0703-492A-9965-AB0F16ADF938}" srcOrd="1" destOrd="0" presId="urn:microsoft.com/office/officeart/2005/8/layout/equation2"/>
    <dgm:cxn modelId="{3D7FF3C4-B894-4999-9282-DD5080ECB612}" type="presOf" srcId="{9AEA4F40-692D-49CC-8189-1AFB2B9B3CDE}" destId="{31C25241-24DB-44D4-8B5E-5BC42931BF88}" srcOrd="0" destOrd="0" presId="urn:microsoft.com/office/officeart/2005/8/layout/equation2"/>
    <dgm:cxn modelId="{3DD52D4A-AF46-40C6-90C1-E475EE79FB22}" type="presOf" srcId="{8BD13634-645A-4ED1-9A33-5767323CDA54}" destId="{CBBFB165-71C0-4145-AE0A-CBFB7C0B3F65}" srcOrd="0" destOrd="0" presId="urn:microsoft.com/office/officeart/2005/8/layout/equation2"/>
    <dgm:cxn modelId="{DF3C987E-AA86-4987-B6D0-23152778A880}" srcId="{556FD058-5219-436F-A86D-71574DDAC383}" destId="{A1022D62-5AFB-4419-A4C8-51B2C7DC9778}" srcOrd="1" destOrd="0" parTransId="{5E155F26-8886-4629-8D58-9401A1BB4A90}" sibTransId="{FA616647-0C8A-496F-AA98-3FBE15B13FF1}"/>
    <dgm:cxn modelId="{3643D6FB-E86E-4AEF-B9F7-15107BF9AED0}" srcId="{556FD058-5219-436F-A86D-71574DDAC383}" destId="{8BD13634-645A-4ED1-9A33-5767323CDA54}" srcOrd="2" destOrd="0" parTransId="{8BD0D129-353B-4951-BD45-979BD0BA1FDA}" sibTransId="{30AAB07B-34E1-42D5-BC37-A8EF87F96F6C}"/>
    <dgm:cxn modelId="{9F13CC1A-E41A-4B9D-9062-C7B1CEF23C20}" type="presOf" srcId="{556FD058-5219-436F-A86D-71574DDAC383}" destId="{C7454495-704B-48FD-8507-E1F017AEB09D}" srcOrd="0" destOrd="0" presId="urn:microsoft.com/office/officeart/2005/8/layout/equation2"/>
    <dgm:cxn modelId="{0AF10A38-A9A5-4999-B090-DF08F6632E81}" srcId="{556FD058-5219-436F-A86D-71574DDAC383}" destId="{F1184423-E515-4F6C-BBC9-88C8BA0D5A39}" srcOrd="0" destOrd="0" parTransId="{7CF96FFE-08C7-4D80-AF99-BB6BCEA9018D}" sibTransId="{9AEA4F40-692D-49CC-8189-1AFB2B9B3CDE}"/>
    <dgm:cxn modelId="{9BAD3986-6B2E-43FC-B5C2-D56365D13C47}" type="presParOf" srcId="{C7454495-704B-48FD-8507-E1F017AEB09D}" destId="{A33C954F-36E7-4176-B60B-F95E72D9737F}" srcOrd="0" destOrd="0" presId="urn:microsoft.com/office/officeart/2005/8/layout/equation2"/>
    <dgm:cxn modelId="{A165FA99-A858-43FD-99A1-1FAB1430CE70}" type="presParOf" srcId="{A33C954F-36E7-4176-B60B-F95E72D9737F}" destId="{E8AFE798-FE1A-47B7-8F65-D6AA7B034393}" srcOrd="0" destOrd="0" presId="urn:microsoft.com/office/officeart/2005/8/layout/equation2"/>
    <dgm:cxn modelId="{40D3D5E3-84D3-48CC-ADD9-18713625A499}" type="presParOf" srcId="{A33C954F-36E7-4176-B60B-F95E72D9737F}" destId="{3307160E-0701-402D-81F6-BB5E885A38B5}" srcOrd="1" destOrd="0" presId="urn:microsoft.com/office/officeart/2005/8/layout/equation2"/>
    <dgm:cxn modelId="{EF54A7A9-8C87-45E2-99A4-6E469C8CBFD5}" type="presParOf" srcId="{A33C954F-36E7-4176-B60B-F95E72D9737F}" destId="{31C25241-24DB-44D4-8B5E-5BC42931BF88}" srcOrd="2" destOrd="0" presId="urn:microsoft.com/office/officeart/2005/8/layout/equation2"/>
    <dgm:cxn modelId="{730D1829-BFBB-4881-AB2B-1E501781BB9A}" type="presParOf" srcId="{A33C954F-36E7-4176-B60B-F95E72D9737F}" destId="{6C5A4951-E613-4393-8AAE-205A36AACD5F}" srcOrd="3" destOrd="0" presId="urn:microsoft.com/office/officeart/2005/8/layout/equation2"/>
    <dgm:cxn modelId="{95C72FE8-91AC-4168-80C0-1BCC8B0985CD}" type="presParOf" srcId="{A33C954F-36E7-4176-B60B-F95E72D9737F}" destId="{8D7427FA-1772-4661-B69E-58A74E7E3505}" srcOrd="4" destOrd="0" presId="urn:microsoft.com/office/officeart/2005/8/layout/equation2"/>
    <dgm:cxn modelId="{7C2B4A65-AE4F-4AEB-BC8F-557A0D2FE3DB}" type="presParOf" srcId="{C7454495-704B-48FD-8507-E1F017AEB09D}" destId="{F2221648-E1CB-45F5-815A-FC0A8BAF2322}" srcOrd="1" destOrd="0" presId="urn:microsoft.com/office/officeart/2005/8/layout/equation2"/>
    <dgm:cxn modelId="{97A151E3-3FDF-4A6D-ADDF-DF9CDD2E779A}" type="presParOf" srcId="{F2221648-E1CB-45F5-815A-FC0A8BAF2322}" destId="{B4828DC7-0703-492A-9965-AB0F16ADF938}" srcOrd="0" destOrd="0" presId="urn:microsoft.com/office/officeart/2005/8/layout/equation2"/>
    <dgm:cxn modelId="{B9D41300-28B5-4C83-B90F-BF26378FFFB3}" type="presParOf" srcId="{C7454495-704B-48FD-8507-E1F017AEB09D}" destId="{CBBFB165-71C0-4145-AE0A-CBFB7C0B3F65}" srcOrd="2" destOrd="0" presId="urn:microsoft.com/office/officeart/2005/8/layout/equati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FAF2FA-E8C6-4968-AAB5-17F7479DC247}" type="doc">
      <dgm:prSet loTypeId="urn:microsoft.com/office/officeart/2005/8/layout/radial4" loCatId="relationship" qsTypeId="urn:microsoft.com/office/officeart/2005/8/quickstyle/3d2" qsCatId="3D" csTypeId="urn:microsoft.com/office/officeart/2005/8/colors/colorful2" csCatId="colorful" phldr="1"/>
      <dgm:spPr/>
      <dgm:t>
        <a:bodyPr/>
        <a:lstStyle/>
        <a:p>
          <a:endParaRPr lang="zh-CN" altLang="en-US"/>
        </a:p>
      </dgm:t>
    </dgm:pt>
    <dgm:pt modelId="{6A25CC2D-EE61-49B1-8BE3-89E67ABAFB8D}">
      <dgm:prSet phldrT="[文本]"/>
      <dgm:spPr/>
      <dgm:t>
        <a:bodyPr/>
        <a:lstStyle/>
        <a:p>
          <a:r>
            <a:rPr lang="en-US" altLang="zh-CN" baseline="0" dirty="0">
              <a:latin typeface="Times New Roman" pitchFamily="18" charset="0"/>
            </a:rPr>
            <a:t>105</a:t>
          </a:r>
          <a:r>
            <a:rPr lang="zh-CN" altLang="en-US" baseline="0" dirty="0">
              <a:latin typeface="Times New Roman" pitchFamily="18" charset="0"/>
            </a:rPr>
            <a:t>个录入项目</a:t>
          </a:r>
        </a:p>
      </dgm:t>
    </dgm:pt>
    <dgm:pt modelId="{3379EF0E-F261-4166-A741-87F137BE32A8}" type="parTrans" cxnId="{A9BADF2D-0C62-4B99-8683-AA71C9BAF516}">
      <dgm:prSet/>
      <dgm:spPr/>
      <dgm:t>
        <a:bodyPr/>
        <a:lstStyle/>
        <a:p>
          <a:endParaRPr lang="zh-CN" altLang="en-US"/>
        </a:p>
      </dgm:t>
    </dgm:pt>
    <dgm:pt modelId="{0762F50F-82D2-4EF4-8BC6-2F7321D85714}" type="sibTrans" cxnId="{A9BADF2D-0C62-4B99-8683-AA71C9BAF516}">
      <dgm:prSet/>
      <dgm:spPr/>
      <dgm:t>
        <a:bodyPr/>
        <a:lstStyle/>
        <a:p>
          <a:endParaRPr lang="zh-CN" altLang="en-US"/>
        </a:p>
      </dgm:t>
    </dgm:pt>
    <dgm:pt modelId="{4EB586DD-149E-4A6A-A45F-3B651774A0EF}">
      <dgm:prSet phldrT="[文本]"/>
      <dgm:spPr/>
      <dgm:t>
        <a:bodyPr/>
        <a:lstStyle/>
        <a:p>
          <a:r>
            <a:rPr lang="zh-CN" altLang="en-US" baseline="0" dirty="0">
              <a:latin typeface="Times New Roman" pitchFamily="18" charset="0"/>
            </a:rPr>
            <a:t>关务独有</a:t>
          </a:r>
          <a:endParaRPr lang="en-US" altLang="zh-CN" baseline="0" dirty="0">
            <a:latin typeface="Times New Roman" pitchFamily="18" charset="0"/>
          </a:endParaRPr>
        </a:p>
        <a:p>
          <a:r>
            <a:rPr lang="en-US" altLang="zh-CN" baseline="0" dirty="0">
              <a:latin typeface="Times New Roman" pitchFamily="18" charset="0"/>
            </a:rPr>
            <a:t>42</a:t>
          </a:r>
          <a:r>
            <a:rPr lang="zh-CN" altLang="en-US" baseline="0" dirty="0">
              <a:latin typeface="Times New Roman" pitchFamily="18" charset="0"/>
            </a:rPr>
            <a:t>项</a:t>
          </a:r>
        </a:p>
      </dgm:t>
    </dgm:pt>
    <dgm:pt modelId="{B1B5371D-3220-4B56-8CB4-0460AB64E11C}" type="parTrans" cxnId="{140AEF6C-1D03-42D9-B4C2-C29236634E06}">
      <dgm:prSet/>
      <dgm:spPr/>
      <dgm:t>
        <a:bodyPr/>
        <a:lstStyle/>
        <a:p>
          <a:endParaRPr lang="zh-CN" altLang="en-US"/>
        </a:p>
      </dgm:t>
    </dgm:pt>
    <dgm:pt modelId="{AF8E23A9-E2AB-477A-BC7E-E69B4E070F1B}" type="sibTrans" cxnId="{140AEF6C-1D03-42D9-B4C2-C29236634E06}">
      <dgm:prSet/>
      <dgm:spPr/>
      <dgm:t>
        <a:bodyPr/>
        <a:lstStyle/>
        <a:p>
          <a:endParaRPr lang="zh-CN" altLang="en-US"/>
        </a:p>
      </dgm:t>
    </dgm:pt>
    <dgm:pt modelId="{5CF3780B-B41D-4EF3-84CD-D532663886A2}">
      <dgm:prSet phldrT="[文本]"/>
      <dgm:spPr/>
      <dgm:t>
        <a:bodyPr/>
        <a:lstStyle/>
        <a:p>
          <a:r>
            <a:rPr lang="zh-CN" altLang="en-US" baseline="0" dirty="0">
              <a:latin typeface="Times New Roman" pitchFamily="18" charset="0"/>
            </a:rPr>
            <a:t>关检共有</a:t>
          </a:r>
          <a:r>
            <a:rPr lang="en-US" altLang="zh-CN" baseline="0" dirty="0">
              <a:latin typeface="Times New Roman" pitchFamily="18" charset="0"/>
            </a:rPr>
            <a:t>24</a:t>
          </a:r>
          <a:r>
            <a:rPr lang="zh-CN" altLang="en-US" baseline="0" dirty="0">
              <a:latin typeface="Times New Roman" pitchFamily="18" charset="0"/>
            </a:rPr>
            <a:t>项</a:t>
          </a:r>
        </a:p>
      </dgm:t>
    </dgm:pt>
    <dgm:pt modelId="{CBF644E0-13F1-46D9-9B20-C04AB2FB382B}" type="parTrans" cxnId="{A8675CCC-B1F7-4BA2-B27E-A482C3845609}">
      <dgm:prSet/>
      <dgm:spPr/>
      <dgm:t>
        <a:bodyPr/>
        <a:lstStyle/>
        <a:p>
          <a:endParaRPr lang="zh-CN" altLang="en-US"/>
        </a:p>
      </dgm:t>
    </dgm:pt>
    <dgm:pt modelId="{A81285C4-0246-42E6-925E-EEEEC5548AE6}" type="sibTrans" cxnId="{A8675CCC-B1F7-4BA2-B27E-A482C3845609}">
      <dgm:prSet/>
      <dgm:spPr/>
      <dgm:t>
        <a:bodyPr/>
        <a:lstStyle/>
        <a:p>
          <a:endParaRPr lang="zh-CN" altLang="en-US"/>
        </a:p>
      </dgm:t>
    </dgm:pt>
    <dgm:pt modelId="{76037DAF-D445-429C-939B-3E659BD05534}">
      <dgm:prSet/>
      <dgm:spPr/>
      <dgm:t>
        <a:bodyPr/>
        <a:lstStyle/>
        <a:p>
          <a:r>
            <a:rPr lang="zh-CN" altLang="en-US" baseline="0" dirty="0">
              <a:latin typeface="Times New Roman" pitchFamily="18" charset="0"/>
            </a:rPr>
            <a:t>检务独有</a:t>
          </a:r>
          <a:r>
            <a:rPr lang="en-US" altLang="en-US" baseline="0" dirty="0">
              <a:latin typeface="Times New Roman" pitchFamily="18" charset="0"/>
            </a:rPr>
            <a:t>34</a:t>
          </a:r>
          <a:r>
            <a:rPr lang="zh-CN" altLang="en-US" baseline="0" dirty="0">
              <a:latin typeface="Times New Roman" pitchFamily="18" charset="0"/>
            </a:rPr>
            <a:t>项</a:t>
          </a:r>
        </a:p>
      </dgm:t>
    </dgm:pt>
    <dgm:pt modelId="{740684CD-D9B0-4CAB-82C9-A42C64C3F75B}" type="parTrans" cxnId="{EB2E9E68-546A-4905-9EEC-D14CCF520F84}">
      <dgm:prSet/>
      <dgm:spPr/>
      <dgm:t>
        <a:bodyPr/>
        <a:lstStyle/>
        <a:p>
          <a:endParaRPr lang="zh-CN" altLang="en-US"/>
        </a:p>
      </dgm:t>
    </dgm:pt>
    <dgm:pt modelId="{1135B45C-A6F7-403C-9C1F-46F090522A48}" type="sibTrans" cxnId="{EB2E9E68-546A-4905-9EEC-D14CCF520F84}">
      <dgm:prSet/>
      <dgm:spPr/>
      <dgm:t>
        <a:bodyPr/>
        <a:lstStyle/>
        <a:p>
          <a:endParaRPr lang="zh-CN" altLang="en-US"/>
        </a:p>
      </dgm:t>
    </dgm:pt>
    <dgm:pt modelId="{68128E7A-E18C-4357-ACF5-E74DD5C05138}">
      <dgm:prSet/>
      <dgm:spPr/>
      <dgm:t>
        <a:bodyPr/>
        <a:lstStyle/>
        <a:p>
          <a:r>
            <a:rPr lang="zh-CN" altLang="en-US" baseline="0" dirty="0">
              <a:latin typeface="Times New Roman" pitchFamily="18" charset="0"/>
            </a:rPr>
            <a:t>新增</a:t>
          </a:r>
          <a:r>
            <a:rPr lang="en-US" altLang="zh-CN" baseline="0" dirty="0">
              <a:latin typeface="Times New Roman" pitchFamily="18" charset="0"/>
            </a:rPr>
            <a:t>5</a:t>
          </a:r>
          <a:r>
            <a:rPr lang="zh-CN" altLang="en-US" baseline="0" dirty="0">
              <a:latin typeface="Times New Roman" pitchFamily="18" charset="0"/>
            </a:rPr>
            <a:t>项</a:t>
          </a:r>
        </a:p>
      </dgm:t>
    </dgm:pt>
    <dgm:pt modelId="{C8394E4B-79D1-4601-8EF0-653240E5C3D4}" type="parTrans" cxnId="{351837BE-EC01-4A1E-982B-BEE318C5D0BB}">
      <dgm:prSet/>
      <dgm:spPr/>
      <dgm:t>
        <a:bodyPr/>
        <a:lstStyle/>
        <a:p>
          <a:endParaRPr lang="zh-CN" altLang="en-US"/>
        </a:p>
      </dgm:t>
    </dgm:pt>
    <dgm:pt modelId="{BB30CB56-1229-4D1D-8A99-1315A78A639E}" type="sibTrans" cxnId="{351837BE-EC01-4A1E-982B-BEE318C5D0BB}">
      <dgm:prSet/>
      <dgm:spPr/>
      <dgm:t>
        <a:bodyPr/>
        <a:lstStyle/>
        <a:p>
          <a:endParaRPr lang="zh-CN" altLang="en-US"/>
        </a:p>
      </dgm:t>
    </dgm:pt>
    <dgm:pt modelId="{210F9400-57A0-4CE9-A218-49D1D54A8942}" type="pres">
      <dgm:prSet presAssocID="{49FAF2FA-E8C6-4968-AAB5-17F7479DC247}" presName="cycle" presStyleCnt="0">
        <dgm:presLayoutVars>
          <dgm:chMax val="1"/>
          <dgm:dir/>
          <dgm:animLvl val="ctr"/>
          <dgm:resizeHandles val="exact"/>
        </dgm:presLayoutVars>
      </dgm:prSet>
      <dgm:spPr/>
      <dgm:t>
        <a:bodyPr/>
        <a:lstStyle/>
        <a:p>
          <a:endParaRPr lang="zh-CN" altLang="en-US"/>
        </a:p>
      </dgm:t>
    </dgm:pt>
    <dgm:pt modelId="{77477CDA-0E91-4261-BFEC-C8D90AF16E73}" type="pres">
      <dgm:prSet presAssocID="{6A25CC2D-EE61-49B1-8BE3-89E67ABAFB8D}" presName="centerShape" presStyleLbl="node0" presStyleIdx="0" presStyleCnt="1"/>
      <dgm:spPr/>
      <dgm:t>
        <a:bodyPr/>
        <a:lstStyle/>
        <a:p>
          <a:endParaRPr lang="zh-CN" altLang="en-US"/>
        </a:p>
      </dgm:t>
    </dgm:pt>
    <dgm:pt modelId="{2FFDF70F-95B4-4B66-B9B4-774DEB9E2102}" type="pres">
      <dgm:prSet presAssocID="{B1B5371D-3220-4B56-8CB4-0460AB64E11C}" presName="parTrans" presStyleLbl="bgSibTrans2D1" presStyleIdx="0" presStyleCnt="4"/>
      <dgm:spPr/>
      <dgm:t>
        <a:bodyPr/>
        <a:lstStyle/>
        <a:p>
          <a:endParaRPr lang="zh-CN" altLang="en-US"/>
        </a:p>
      </dgm:t>
    </dgm:pt>
    <dgm:pt modelId="{ACF13FDF-01A6-4EE2-B86D-397C8FF450F6}" type="pres">
      <dgm:prSet presAssocID="{4EB586DD-149E-4A6A-A45F-3B651774A0EF}" presName="node" presStyleLbl="node1" presStyleIdx="0" presStyleCnt="4">
        <dgm:presLayoutVars>
          <dgm:bulletEnabled val="1"/>
        </dgm:presLayoutVars>
      </dgm:prSet>
      <dgm:spPr/>
      <dgm:t>
        <a:bodyPr/>
        <a:lstStyle/>
        <a:p>
          <a:endParaRPr lang="zh-CN" altLang="en-US"/>
        </a:p>
      </dgm:t>
    </dgm:pt>
    <dgm:pt modelId="{ACD80761-B956-43EB-827C-60C6F1AF1A3D}" type="pres">
      <dgm:prSet presAssocID="{CBF644E0-13F1-46D9-9B20-C04AB2FB382B}" presName="parTrans" presStyleLbl="bgSibTrans2D1" presStyleIdx="1" presStyleCnt="4"/>
      <dgm:spPr/>
      <dgm:t>
        <a:bodyPr/>
        <a:lstStyle/>
        <a:p>
          <a:endParaRPr lang="zh-CN" altLang="en-US"/>
        </a:p>
      </dgm:t>
    </dgm:pt>
    <dgm:pt modelId="{9AB8EFF0-FF3B-4C5F-8770-444D22E241D0}" type="pres">
      <dgm:prSet presAssocID="{5CF3780B-B41D-4EF3-84CD-D532663886A2}" presName="node" presStyleLbl="node1" presStyleIdx="1" presStyleCnt="4">
        <dgm:presLayoutVars>
          <dgm:bulletEnabled val="1"/>
        </dgm:presLayoutVars>
      </dgm:prSet>
      <dgm:spPr/>
      <dgm:t>
        <a:bodyPr/>
        <a:lstStyle/>
        <a:p>
          <a:endParaRPr lang="zh-CN" altLang="en-US"/>
        </a:p>
      </dgm:t>
    </dgm:pt>
    <dgm:pt modelId="{F0235B8C-BC22-4CD2-8CC2-8B4DC220F56F}" type="pres">
      <dgm:prSet presAssocID="{740684CD-D9B0-4CAB-82C9-A42C64C3F75B}" presName="parTrans" presStyleLbl="bgSibTrans2D1" presStyleIdx="2" presStyleCnt="4"/>
      <dgm:spPr/>
      <dgm:t>
        <a:bodyPr/>
        <a:lstStyle/>
        <a:p>
          <a:endParaRPr lang="zh-CN" altLang="en-US"/>
        </a:p>
      </dgm:t>
    </dgm:pt>
    <dgm:pt modelId="{4A23BA82-23DE-43D6-BA13-947D3FD2C244}" type="pres">
      <dgm:prSet presAssocID="{76037DAF-D445-429C-939B-3E659BD05534}" presName="node" presStyleLbl="node1" presStyleIdx="2" presStyleCnt="4">
        <dgm:presLayoutVars>
          <dgm:bulletEnabled val="1"/>
        </dgm:presLayoutVars>
      </dgm:prSet>
      <dgm:spPr/>
      <dgm:t>
        <a:bodyPr/>
        <a:lstStyle/>
        <a:p>
          <a:endParaRPr lang="zh-CN" altLang="en-US"/>
        </a:p>
      </dgm:t>
    </dgm:pt>
    <dgm:pt modelId="{899C39F0-F8D3-4709-9EE0-F4462BECE49A}" type="pres">
      <dgm:prSet presAssocID="{C8394E4B-79D1-4601-8EF0-653240E5C3D4}" presName="parTrans" presStyleLbl="bgSibTrans2D1" presStyleIdx="3" presStyleCnt="4"/>
      <dgm:spPr/>
      <dgm:t>
        <a:bodyPr/>
        <a:lstStyle/>
        <a:p>
          <a:endParaRPr lang="zh-CN" altLang="en-US"/>
        </a:p>
      </dgm:t>
    </dgm:pt>
    <dgm:pt modelId="{00F73A4A-E2F6-4E5F-9CBF-92D4687F22ED}" type="pres">
      <dgm:prSet presAssocID="{68128E7A-E18C-4357-ACF5-E74DD5C05138}" presName="node" presStyleLbl="node1" presStyleIdx="3" presStyleCnt="4">
        <dgm:presLayoutVars>
          <dgm:bulletEnabled val="1"/>
        </dgm:presLayoutVars>
      </dgm:prSet>
      <dgm:spPr/>
      <dgm:t>
        <a:bodyPr/>
        <a:lstStyle/>
        <a:p>
          <a:endParaRPr lang="zh-CN" altLang="en-US"/>
        </a:p>
      </dgm:t>
    </dgm:pt>
  </dgm:ptLst>
  <dgm:cxnLst>
    <dgm:cxn modelId="{179B7436-8CAD-4C63-A19C-74471A0A61B0}" type="presOf" srcId="{76037DAF-D445-429C-939B-3E659BD05534}" destId="{4A23BA82-23DE-43D6-BA13-947D3FD2C244}" srcOrd="0" destOrd="0" presId="urn:microsoft.com/office/officeart/2005/8/layout/radial4"/>
    <dgm:cxn modelId="{394BF98D-C510-498A-A760-4998E23F6469}" type="presOf" srcId="{C8394E4B-79D1-4601-8EF0-653240E5C3D4}" destId="{899C39F0-F8D3-4709-9EE0-F4462BECE49A}" srcOrd="0" destOrd="0" presId="urn:microsoft.com/office/officeart/2005/8/layout/radial4"/>
    <dgm:cxn modelId="{351837BE-EC01-4A1E-982B-BEE318C5D0BB}" srcId="{6A25CC2D-EE61-49B1-8BE3-89E67ABAFB8D}" destId="{68128E7A-E18C-4357-ACF5-E74DD5C05138}" srcOrd="3" destOrd="0" parTransId="{C8394E4B-79D1-4601-8EF0-653240E5C3D4}" sibTransId="{BB30CB56-1229-4D1D-8A99-1315A78A639E}"/>
    <dgm:cxn modelId="{75515FD5-7BB3-449A-93C8-425949B10227}" type="presOf" srcId="{B1B5371D-3220-4B56-8CB4-0460AB64E11C}" destId="{2FFDF70F-95B4-4B66-B9B4-774DEB9E2102}" srcOrd="0" destOrd="0" presId="urn:microsoft.com/office/officeart/2005/8/layout/radial4"/>
    <dgm:cxn modelId="{C526EF98-E95C-4D4F-B2E0-825F7F744881}" type="presOf" srcId="{6A25CC2D-EE61-49B1-8BE3-89E67ABAFB8D}" destId="{77477CDA-0E91-4261-BFEC-C8D90AF16E73}" srcOrd="0" destOrd="0" presId="urn:microsoft.com/office/officeart/2005/8/layout/radial4"/>
    <dgm:cxn modelId="{9FDD041A-3531-4A54-929E-8DB0F71C9C83}" type="presOf" srcId="{5CF3780B-B41D-4EF3-84CD-D532663886A2}" destId="{9AB8EFF0-FF3B-4C5F-8770-444D22E241D0}" srcOrd="0" destOrd="0" presId="urn:microsoft.com/office/officeart/2005/8/layout/radial4"/>
    <dgm:cxn modelId="{A9BADF2D-0C62-4B99-8683-AA71C9BAF516}" srcId="{49FAF2FA-E8C6-4968-AAB5-17F7479DC247}" destId="{6A25CC2D-EE61-49B1-8BE3-89E67ABAFB8D}" srcOrd="0" destOrd="0" parTransId="{3379EF0E-F261-4166-A741-87F137BE32A8}" sibTransId="{0762F50F-82D2-4EF4-8BC6-2F7321D85714}"/>
    <dgm:cxn modelId="{0915DD43-7E20-4BB7-A506-760C6F767CAE}" type="presOf" srcId="{CBF644E0-13F1-46D9-9B20-C04AB2FB382B}" destId="{ACD80761-B956-43EB-827C-60C6F1AF1A3D}" srcOrd="0" destOrd="0" presId="urn:microsoft.com/office/officeart/2005/8/layout/radial4"/>
    <dgm:cxn modelId="{140AEF6C-1D03-42D9-B4C2-C29236634E06}" srcId="{6A25CC2D-EE61-49B1-8BE3-89E67ABAFB8D}" destId="{4EB586DD-149E-4A6A-A45F-3B651774A0EF}" srcOrd="0" destOrd="0" parTransId="{B1B5371D-3220-4B56-8CB4-0460AB64E11C}" sibTransId="{AF8E23A9-E2AB-477A-BC7E-E69B4E070F1B}"/>
    <dgm:cxn modelId="{EB2E9E68-546A-4905-9EEC-D14CCF520F84}" srcId="{6A25CC2D-EE61-49B1-8BE3-89E67ABAFB8D}" destId="{76037DAF-D445-429C-939B-3E659BD05534}" srcOrd="2" destOrd="0" parTransId="{740684CD-D9B0-4CAB-82C9-A42C64C3F75B}" sibTransId="{1135B45C-A6F7-403C-9C1F-46F090522A48}"/>
    <dgm:cxn modelId="{D01C3738-8A76-4BC1-AA30-2C2BF36C1EFE}" type="presOf" srcId="{68128E7A-E18C-4357-ACF5-E74DD5C05138}" destId="{00F73A4A-E2F6-4E5F-9CBF-92D4687F22ED}" srcOrd="0" destOrd="0" presId="urn:microsoft.com/office/officeart/2005/8/layout/radial4"/>
    <dgm:cxn modelId="{CEB215BE-C442-4144-9E7A-40FF34139EE0}" type="presOf" srcId="{740684CD-D9B0-4CAB-82C9-A42C64C3F75B}" destId="{F0235B8C-BC22-4CD2-8CC2-8B4DC220F56F}" srcOrd="0" destOrd="0" presId="urn:microsoft.com/office/officeart/2005/8/layout/radial4"/>
    <dgm:cxn modelId="{A8675CCC-B1F7-4BA2-B27E-A482C3845609}" srcId="{6A25CC2D-EE61-49B1-8BE3-89E67ABAFB8D}" destId="{5CF3780B-B41D-4EF3-84CD-D532663886A2}" srcOrd="1" destOrd="0" parTransId="{CBF644E0-13F1-46D9-9B20-C04AB2FB382B}" sibTransId="{A81285C4-0246-42E6-925E-EEEEC5548AE6}"/>
    <dgm:cxn modelId="{993B7A6A-CCF7-4D50-BF96-1E0368D1E7DF}" type="presOf" srcId="{49FAF2FA-E8C6-4968-AAB5-17F7479DC247}" destId="{210F9400-57A0-4CE9-A218-49D1D54A8942}" srcOrd="0" destOrd="0" presId="urn:microsoft.com/office/officeart/2005/8/layout/radial4"/>
    <dgm:cxn modelId="{BD6C7C74-3519-4E91-B1A2-5EEE1C73F4FD}" type="presOf" srcId="{4EB586DD-149E-4A6A-A45F-3B651774A0EF}" destId="{ACF13FDF-01A6-4EE2-B86D-397C8FF450F6}" srcOrd="0" destOrd="0" presId="urn:microsoft.com/office/officeart/2005/8/layout/radial4"/>
    <dgm:cxn modelId="{74FA78DC-82EF-4E66-9269-53AECCD05805}" type="presParOf" srcId="{210F9400-57A0-4CE9-A218-49D1D54A8942}" destId="{77477CDA-0E91-4261-BFEC-C8D90AF16E73}" srcOrd="0" destOrd="0" presId="urn:microsoft.com/office/officeart/2005/8/layout/radial4"/>
    <dgm:cxn modelId="{1C8FF59D-B0A5-4C7E-9562-3758920025FA}" type="presParOf" srcId="{210F9400-57A0-4CE9-A218-49D1D54A8942}" destId="{2FFDF70F-95B4-4B66-B9B4-774DEB9E2102}" srcOrd="1" destOrd="0" presId="urn:microsoft.com/office/officeart/2005/8/layout/radial4"/>
    <dgm:cxn modelId="{4BEDD69A-5638-46EB-9F77-AF6F809B6B7C}" type="presParOf" srcId="{210F9400-57A0-4CE9-A218-49D1D54A8942}" destId="{ACF13FDF-01A6-4EE2-B86D-397C8FF450F6}" srcOrd="2" destOrd="0" presId="urn:microsoft.com/office/officeart/2005/8/layout/radial4"/>
    <dgm:cxn modelId="{9683A39C-979B-411B-963D-306311DE6BBA}" type="presParOf" srcId="{210F9400-57A0-4CE9-A218-49D1D54A8942}" destId="{ACD80761-B956-43EB-827C-60C6F1AF1A3D}" srcOrd="3" destOrd="0" presId="urn:microsoft.com/office/officeart/2005/8/layout/radial4"/>
    <dgm:cxn modelId="{D2376CE8-BD36-487B-8EA3-715C36E93332}" type="presParOf" srcId="{210F9400-57A0-4CE9-A218-49D1D54A8942}" destId="{9AB8EFF0-FF3B-4C5F-8770-444D22E241D0}" srcOrd="4" destOrd="0" presId="urn:microsoft.com/office/officeart/2005/8/layout/radial4"/>
    <dgm:cxn modelId="{47D30BC6-DF7B-41AA-A517-164CB8298A9C}" type="presParOf" srcId="{210F9400-57A0-4CE9-A218-49D1D54A8942}" destId="{F0235B8C-BC22-4CD2-8CC2-8B4DC220F56F}" srcOrd="5" destOrd="0" presId="urn:microsoft.com/office/officeart/2005/8/layout/radial4"/>
    <dgm:cxn modelId="{919B1BB1-4B8A-4295-92F5-87C170256595}" type="presParOf" srcId="{210F9400-57A0-4CE9-A218-49D1D54A8942}" destId="{4A23BA82-23DE-43D6-BA13-947D3FD2C244}" srcOrd="6" destOrd="0" presId="urn:microsoft.com/office/officeart/2005/8/layout/radial4"/>
    <dgm:cxn modelId="{1FFF07BA-D572-4E3F-AE8D-2D3DC4C9FA1D}" type="presParOf" srcId="{210F9400-57A0-4CE9-A218-49D1D54A8942}" destId="{899C39F0-F8D3-4709-9EE0-F4462BECE49A}" srcOrd="7" destOrd="0" presId="urn:microsoft.com/office/officeart/2005/8/layout/radial4"/>
    <dgm:cxn modelId="{E6011BA3-66B2-4A55-A80E-D92620938A6C}" type="presParOf" srcId="{210F9400-57A0-4CE9-A218-49D1D54A8942}" destId="{00F73A4A-E2F6-4E5F-9CBF-92D4687F22ED}" srcOrd="8"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AFE798-FE1A-47B7-8F65-D6AA7B034393}">
      <dsp:nvSpPr>
        <dsp:cNvPr id="0" name=""/>
        <dsp:cNvSpPr/>
      </dsp:nvSpPr>
      <dsp:spPr>
        <a:xfrm>
          <a:off x="2342747" y="488"/>
          <a:ext cx="1679379" cy="1679379"/>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zh-CN" altLang="en-US" sz="2200" kern="1200" baseline="0" dirty="0">
              <a:latin typeface="Times New Roman" panose="02020603050405020304" pitchFamily="18" charset="0"/>
            </a:rPr>
            <a:t>原报关</a:t>
          </a:r>
          <a:r>
            <a:rPr lang="en-US" altLang="zh-CN" sz="2200" kern="1200" baseline="0" dirty="0">
              <a:latin typeface="Times New Roman" panose="02020603050405020304" pitchFamily="18" charset="0"/>
            </a:rPr>
            <a:t>69</a:t>
          </a:r>
          <a:r>
            <a:rPr lang="zh-CN" altLang="en-US" sz="2200" kern="1200" baseline="0" dirty="0">
              <a:latin typeface="Times New Roman" panose="02020603050405020304" pitchFamily="18" charset="0"/>
            </a:rPr>
            <a:t>个项目</a:t>
          </a:r>
        </a:p>
      </dsp:txBody>
      <dsp:txXfrm>
        <a:off x="2588686" y="246427"/>
        <a:ext cx="1187501" cy="1187501"/>
      </dsp:txXfrm>
    </dsp:sp>
    <dsp:sp modelId="{31C25241-24DB-44D4-8B5E-5BC42931BF88}">
      <dsp:nvSpPr>
        <dsp:cNvPr id="0" name=""/>
        <dsp:cNvSpPr/>
      </dsp:nvSpPr>
      <dsp:spPr>
        <a:xfrm>
          <a:off x="2695416" y="1816232"/>
          <a:ext cx="974040" cy="974040"/>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zh-CN" altLang="en-US" sz="1600" kern="1200"/>
        </a:p>
      </dsp:txBody>
      <dsp:txXfrm>
        <a:off x="2824525" y="2188705"/>
        <a:ext cx="715822" cy="229094"/>
      </dsp:txXfrm>
    </dsp:sp>
    <dsp:sp modelId="{8D7427FA-1772-4661-B69E-58A74E7E3505}">
      <dsp:nvSpPr>
        <dsp:cNvPr id="0" name=""/>
        <dsp:cNvSpPr/>
      </dsp:nvSpPr>
      <dsp:spPr>
        <a:xfrm>
          <a:off x="2342747" y="2926638"/>
          <a:ext cx="1679379" cy="1679379"/>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zh-CN" altLang="en-US" sz="2200" kern="1200" baseline="0" dirty="0">
              <a:latin typeface="Times New Roman" panose="02020603050405020304" pitchFamily="18" charset="0"/>
            </a:rPr>
            <a:t>原报检</a:t>
          </a:r>
          <a:r>
            <a:rPr lang="en-US" altLang="zh-CN" sz="2200" kern="1200" baseline="0" dirty="0">
              <a:latin typeface="Times New Roman" panose="02020603050405020304" pitchFamily="18" charset="0"/>
            </a:rPr>
            <a:t>160</a:t>
          </a:r>
          <a:r>
            <a:rPr lang="zh-CN" altLang="en-US" sz="2200" kern="1200" baseline="0" dirty="0">
              <a:latin typeface="Times New Roman" panose="02020603050405020304" pitchFamily="18" charset="0"/>
            </a:rPr>
            <a:t>个项目</a:t>
          </a:r>
        </a:p>
      </dsp:txBody>
      <dsp:txXfrm>
        <a:off x="2588686" y="3172577"/>
        <a:ext cx="1187501" cy="1187501"/>
      </dsp:txXfrm>
    </dsp:sp>
    <dsp:sp modelId="{F2221648-E1CB-45F5-815A-FC0A8BAF2322}">
      <dsp:nvSpPr>
        <dsp:cNvPr id="0" name=""/>
        <dsp:cNvSpPr/>
      </dsp:nvSpPr>
      <dsp:spPr>
        <a:xfrm>
          <a:off x="4274033" y="1990888"/>
          <a:ext cx="534042" cy="62472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zh-CN" altLang="en-US" sz="1800" kern="1200"/>
        </a:p>
      </dsp:txBody>
      <dsp:txXfrm>
        <a:off x="4274033" y="2115834"/>
        <a:ext cx="373829" cy="374837"/>
      </dsp:txXfrm>
    </dsp:sp>
    <dsp:sp modelId="{CBBFB165-71C0-4145-AE0A-CBFB7C0B3F65}">
      <dsp:nvSpPr>
        <dsp:cNvPr id="0" name=""/>
        <dsp:cNvSpPr/>
      </dsp:nvSpPr>
      <dsp:spPr>
        <a:xfrm>
          <a:off x="5029754" y="623873"/>
          <a:ext cx="3358758" cy="3358758"/>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55880" rIns="55880" bIns="55880" numCol="1" spcCol="1270" anchor="ctr" anchorCtr="0">
          <a:noAutofit/>
        </a:bodyPr>
        <a:lstStyle/>
        <a:p>
          <a:pPr lvl="0" algn="ctr" defTabSz="1955800">
            <a:lnSpc>
              <a:spcPct val="90000"/>
            </a:lnSpc>
            <a:spcBef>
              <a:spcPct val="0"/>
            </a:spcBef>
            <a:spcAft>
              <a:spcPct val="35000"/>
            </a:spcAft>
          </a:pPr>
          <a:r>
            <a:rPr lang="en-US" altLang="zh-CN" sz="4400" kern="1200" baseline="0" dirty="0">
              <a:latin typeface="Times New Roman" pitchFamily="18" charset="0"/>
            </a:rPr>
            <a:t>163</a:t>
          </a:r>
          <a:r>
            <a:rPr lang="zh-CN" altLang="en-US" sz="4400" kern="1200" baseline="0" dirty="0">
              <a:latin typeface="Times New Roman" pitchFamily="18" charset="0"/>
            </a:rPr>
            <a:t>个</a:t>
          </a:r>
          <a:endParaRPr lang="en-US" altLang="zh-CN" sz="4400" kern="1200" baseline="0" dirty="0">
            <a:latin typeface="Times New Roman" pitchFamily="18" charset="0"/>
          </a:endParaRPr>
        </a:p>
        <a:p>
          <a:pPr lvl="0" algn="ctr" defTabSz="1955800">
            <a:lnSpc>
              <a:spcPct val="90000"/>
            </a:lnSpc>
            <a:spcBef>
              <a:spcPct val="0"/>
            </a:spcBef>
            <a:spcAft>
              <a:spcPct val="35000"/>
            </a:spcAft>
          </a:pPr>
          <a:r>
            <a:rPr lang="zh-CN" altLang="en-US" sz="4400" kern="1200" baseline="0" dirty="0">
              <a:latin typeface="Times New Roman" pitchFamily="18" charset="0"/>
            </a:rPr>
            <a:t>申报项目</a:t>
          </a:r>
        </a:p>
      </dsp:txBody>
      <dsp:txXfrm>
        <a:off x="5521633" y="1115752"/>
        <a:ext cx="2375000" cy="2375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477CDA-0E91-4261-BFEC-C8D90AF16E73}">
      <dsp:nvSpPr>
        <dsp:cNvPr id="0" name=""/>
        <dsp:cNvSpPr/>
      </dsp:nvSpPr>
      <dsp:spPr>
        <a:xfrm>
          <a:off x="3955115" y="2319289"/>
          <a:ext cx="2212713" cy="2212713"/>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en-US" altLang="zh-CN" sz="3400" kern="1200" baseline="0" dirty="0">
              <a:latin typeface="Times New Roman" pitchFamily="18" charset="0"/>
            </a:rPr>
            <a:t>105</a:t>
          </a:r>
          <a:r>
            <a:rPr lang="zh-CN" altLang="en-US" sz="3400" kern="1200" baseline="0" dirty="0">
              <a:latin typeface="Times New Roman" pitchFamily="18" charset="0"/>
            </a:rPr>
            <a:t>个录入项目</a:t>
          </a:r>
        </a:p>
      </dsp:txBody>
      <dsp:txXfrm>
        <a:off x="4279159" y="2643333"/>
        <a:ext cx="1564625" cy="1564625"/>
      </dsp:txXfrm>
    </dsp:sp>
    <dsp:sp modelId="{2FFDF70F-95B4-4B66-B9B4-774DEB9E2102}">
      <dsp:nvSpPr>
        <dsp:cNvPr id="0" name=""/>
        <dsp:cNvSpPr/>
      </dsp:nvSpPr>
      <dsp:spPr>
        <a:xfrm rot="11700000">
          <a:off x="2279117" y="2585740"/>
          <a:ext cx="1649083" cy="630623"/>
        </a:xfrm>
        <a:prstGeom prst="leftArrow">
          <a:avLst>
            <a:gd name="adj1" fmla="val 60000"/>
            <a:gd name="adj2" fmla="val 50000"/>
          </a:avLst>
        </a:prstGeom>
        <a:solidFill>
          <a:schemeClr val="accent2">
            <a:hueOff val="0"/>
            <a:satOff val="0"/>
            <a:lumOff val="0"/>
            <a:alphaOff val="0"/>
          </a:schemeClr>
        </a:solidFill>
        <a:ln>
          <a:noFill/>
        </a:ln>
        <a:effectLst>
          <a:reflection blurRad="12700" stA="26000" endPos="32000" dist="12700" dir="5400000" sy="-100000" rotWithShape="0"/>
        </a:effectLst>
        <a:scene3d>
          <a:camera prst="orthographicFront"/>
          <a:lightRig rig="threePt" dir="t">
            <a:rot lat="0" lon="0" rev="7500000"/>
          </a:lightRig>
        </a:scene3d>
        <a:sp3d z="-1524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ACF13FDF-01A6-4EE2-B86D-397C8FF450F6}">
      <dsp:nvSpPr>
        <dsp:cNvPr id="0" name=""/>
        <dsp:cNvSpPr/>
      </dsp:nvSpPr>
      <dsp:spPr>
        <a:xfrm>
          <a:off x="1256174" y="1846813"/>
          <a:ext cx="2102077" cy="1681662"/>
        </a:xfrm>
        <a:prstGeom prst="roundRect">
          <a:avLst>
            <a:gd name="adj" fmla="val 10000"/>
          </a:avLst>
        </a:prstGeom>
        <a:gradFill rotWithShape="0">
          <a:gsLst>
            <a:gs pos="0">
              <a:schemeClr val="accent2">
                <a:hueOff val="0"/>
                <a:satOff val="0"/>
                <a:lumOff val="0"/>
                <a:alphaOff val="0"/>
                <a:tint val="96000"/>
                <a:lumMod val="102000"/>
              </a:schemeClr>
            </a:gs>
            <a:gs pos="100000">
              <a:schemeClr val="accent2">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6675" tIns="66675" rIns="66675" bIns="66675" numCol="1" spcCol="1270" anchor="ctr" anchorCtr="0">
          <a:noAutofit/>
        </a:bodyPr>
        <a:lstStyle/>
        <a:p>
          <a:pPr lvl="0" algn="ctr" defTabSz="1555750">
            <a:lnSpc>
              <a:spcPct val="90000"/>
            </a:lnSpc>
            <a:spcBef>
              <a:spcPct val="0"/>
            </a:spcBef>
            <a:spcAft>
              <a:spcPct val="35000"/>
            </a:spcAft>
          </a:pPr>
          <a:r>
            <a:rPr lang="zh-CN" altLang="en-US" sz="3500" kern="1200" baseline="0" dirty="0">
              <a:latin typeface="Times New Roman" pitchFamily="18" charset="0"/>
            </a:rPr>
            <a:t>关务独有</a:t>
          </a:r>
          <a:endParaRPr lang="en-US" altLang="zh-CN" sz="3500" kern="1200" baseline="0" dirty="0">
            <a:latin typeface="Times New Roman" pitchFamily="18" charset="0"/>
          </a:endParaRPr>
        </a:p>
        <a:p>
          <a:pPr lvl="0" algn="ctr" defTabSz="1555750">
            <a:lnSpc>
              <a:spcPct val="90000"/>
            </a:lnSpc>
            <a:spcBef>
              <a:spcPct val="0"/>
            </a:spcBef>
            <a:spcAft>
              <a:spcPct val="35000"/>
            </a:spcAft>
          </a:pPr>
          <a:r>
            <a:rPr lang="en-US" altLang="zh-CN" sz="3500" kern="1200" baseline="0" dirty="0">
              <a:latin typeface="Times New Roman" pitchFamily="18" charset="0"/>
            </a:rPr>
            <a:t>42</a:t>
          </a:r>
          <a:r>
            <a:rPr lang="zh-CN" altLang="en-US" sz="3500" kern="1200" baseline="0" dirty="0">
              <a:latin typeface="Times New Roman" pitchFamily="18" charset="0"/>
            </a:rPr>
            <a:t>项</a:t>
          </a:r>
        </a:p>
      </dsp:txBody>
      <dsp:txXfrm>
        <a:off x="1305428" y="1896067"/>
        <a:ext cx="2003569" cy="1583154"/>
      </dsp:txXfrm>
    </dsp:sp>
    <dsp:sp modelId="{ACD80761-B956-43EB-827C-60C6F1AF1A3D}">
      <dsp:nvSpPr>
        <dsp:cNvPr id="0" name=""/>
        <dsp:cNvSpPr/>
      </dsp:nvSpPr>
      <dsp:spPr>
        <a:xfrm rot="14700000">
          <a:off x="3380335" y="1273360"/>
          <a:ext cx="1649083" cy="630623"/>
        </a:xfrm>
        <a:prstGeom prst="leftArrow">
          <a:avLst>
            <a:gd name="adj1" fmla="val 60000"/>
            <a:gd name="adj2" fmla="val 50000"/>
          </a:avLst>
        </a:prstGeom>
        <a:solidFill>
          <a:schemeClr val="accent2">
            <a:hueOff val="-1197987"/>
            <a:satOff val="8241"/>
            <a:lumOff val="915"/>
            <a:alphaOff val="0"/>
          </a:schemeClr>
        </a:solidFill>
        <a:ln>
          <a:noFill/>
        </a:ln>
        <a:effectLst>
          <a:reflection blurRad="12700" stA="26000" endPos="32000" dist="12700" dir="5400000" sy="-100000" rotWithShape="0"/>
        </a:effectLst>
        <a:scene3d>
          <a:camera prst="orthographicFront"/>
          <a:lightRig rig="threePt" dir="t">
            <a:rot lat="0" lon="0" rev="7500000"/>
          </a:lightRig>
        </a:scene3d>
        <a:sp3d z="-1524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9AB8EFF0-FF3B-4C5F-8770-444D22E241D0}">
      <dsp:nvSpPr>
        <dsp:cNvPr id="0" name=""/>
        <dsp:cNvSpPr/>
      </dsp:nvSpPr>
      <dsp:spPr>
        <a:xfrm>
          <a:off x="2805371" y="551"/>
          <a:ext cx="2102077" cy="1681662"/>
        </a:xfrm>
        <a:prstGeom prst="roundRect">
          <a:avLst>
            <a:gd name="adj" fmla="val 10000"/>
          </a:avLst>
        </a:prstGeom>
        <a:gradFill rotWithShape="0">
          <a:gsLst>
            <a:gs pos="0">
              <a:schemeClr val="accent2">
                <a:hueOff val="-1197987"/>
                <a:satOff val="8241"/>
                <a:lumOff val="915"/>
                <a:alphaOff val="0"/>
                <a:tint val="96000"/>
                <a:lumMod val="102000"/>
              </a:schemeClr>
            </a:gs>
            <a:gs pos="100000">
              <a:schemeClr val="accent2">
                <a:hueOff val="-1197987"/>
                <a:satOff val="8241"/>
                <a:lumOff val="915"/>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6675" tIns="66675" rIns="66675" bIns="66675" numCol="1" spcCol="1270" anchor="ctr" anchorCtr="0">
          <a:noAutofit/>
        </a:bodyPr>
        <a:lstStyle/>
        <a:p>
          <a:pPr lvl="0" algn="ctr" defTabSz="1555750">
            <a:lnSpc>
              <a:spcPct val="90000"/>
            </a:lnSpc>
            <a:spcBef>
              <a:spcPct val="0"/>
            </a:spcBef>
            <a:spcAft>
              <a:spcPct val="35000"/>
            </a:spcAft>
          </a:pPr>
          <a:r>
            <a:rPr lang="zh-CN" altLang="en-US" sz="3500" kern="1200" baseline="0" dirty="0">
              <a:latin typeface="Times New Roman" pitchFamily="18" charset="0"/>
            </a:rPr>
            <a:t>关检共有</a:t>
          </a:r>
          <a:r>
            <a:rPr lang="en-US" altLang="zh-CN" sz="3500" kern="1200" baseline="0" dirty="0">
              <a:latin typeface="Times New Roman" pitchFamily="18" charset="0"/>
            </a:rPr>
            <a:t>24</a:t>
          </a:r>
          <a:r>
            <a:rPr lang="zh-CN" altLang="en-US" sz="3500" kern="1200" baseline="0" dirty="0">
              <a:latin typeface="Times New Roman" pitchFamily="18" charset="0"/>
            </a:rPr>
            <a:t>项</a:t>
          </a:r>
        </a:p>
      </dsp:txBody>
      <dsp:txXfrm>
        <a:off x="2854625" y="49805"/>
        <a:ext cx="2003569" cy="1583154"/>
      </dsp:txXfrm>
    </dsp:sp>
    <dsp:sp modelId="{F0235B8C-BC22-4CD2-8CC2-8B4DC220F56F}">
      <dsp:nvSpPr>
        <dsp:cNvPr id="0" name=""/>
        <dsp:cNvSpPr/>
      </dsp:nvSpPr>
      <dsp:spPr>
        <a:xfrm rot="17700000">
          <a:off x="5093525" y="1273360"/>
          <a:ext cx="1649083" cy="630623"/>
        </a:xfrm>
        <a:prstGeom prst="leftArrow">
          <a:avLst>
            <a:gd name="adj1" fmla="val 60000"/>
            <a:gd name="adj2" fmla="val 50000"/>
          </a:avLst>
        </a:prstGeom>
        <a:solidFill>
          <a:schemeClr val="accent2">
            <a:hueOff val="-2395974"/>
            <a:satOff val="16481"/>
            <a:lumOff val="1829"/>
            <a:alphaOff val="0"/>
          </a:schemeClr>
        </a:solidFill>
        <a:ln>
          <a:noFill/>
        </a:ln>
        <a:effectLst>
          <a:reflection blurRad="12700" stA="26000" endPos="32000" dist="12700" dir="5400000" sy="-100000" rotWithShape="0"/>
        </a:effectLst>
        <a:scene3d>
          <a:camera prst="orthographicFront"/>
          <a:lightRig rig="threePt" dir="t">
            <a:rot lat="0" lon="0" rev="7500000"/>
          </a:lightRig>
        </a:scene3d>
        <a:sp3d z="-1524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4A23BA82-23DE-43D6-BA13-947D3FD2C244}">
      <dsp:nvSpPr>
        <dsp:cNvPr id="0" name=""/>
        <dsp:cNvSpPr/>
      </dsp:nvSpPr>
      <dsp:spPr>
        <a:xfrm>
          <a:off x="5215495" y="551"/>
          <a:ext cx="2102077" cy="1681662"/>
        </a:xfrm>
        <a:prstGeom prst="roundRect">
          <a:avLst>
            <a:gd name="adj" fmla="val 10000"/>
          </a:avLst>
        </a:prstGeom>
        <a:gradFill rotWithShape="0">
          <a:gsLst>
            <a:gs pos="0">
              <a:schemeClr val="accent2">
                <a:hueOff val="-2395974"/>
                <a:satOff val="16481"/>
                <a:lumOff val="1829"/>
                <a:alphaOff val="0"/>
                <a:tint val="96000"/>
                <a:lumMod val="102000"/>
              </a:schemeClr>
            </a:gs>
            <a:gs pos="100000">
              <a:schemeClr val="accent2">
                <a:hueOff val="-2395974"/>
                <a:satOff val="16481"/>
                <a:lumOff val="1829"/>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6675" tIns="66675" rIns="66675" bIns="66675" numCol="1" spcCol="1270" anchor="ctr" anchorCtr="0">
          <a:noAutofit/>
        </a:bodyPr>
        <a:lstStyle/>
        <a:p>
          <a:pPr lvl="0" algn="ctr" defTabSz="1555750">
            <a:lnSpc>
              <a:spcPct val="90000"/>
            </a:lnSpc>
            <a:spcBef>
              <a:spcPct val="0"/>
            </a:spcBef>
            <a:spcAft>
              <a:spcPct val="35000"/>
            </a:spcAft>
          </a:pPr>
          <a:r>
            <a:rPr lang="zh-CN" altLang="en-US" sz="3500" kern="1200" baseline="0" dirty="0">
              <a:latin typeface="Times New Roman" pitchFamily="18" charset="0"/>
            </a:rPr>
            <a:t>检务独有</a:t>
          </a:r>
          <a:r>
            <a:rPr lang="en-US" altLang="en-US" sz="3500" kern="1200" baseline="0" dirty="0">
              <a:latin typeface="Times New Roman" pitchFamily="18" charset="0"/>
            </a:rPr>
            <a:t>34</a:t>
          </a:r>
          <a:r>
            <a:rPr lang="zh-CN" altLang="en-US" sz="3500" kern="1200" baseline="0" dirty="0">
              <a:latin typeface="Times New Roman" pitchFamily="18" charset="0"/>
            </a:rPr>
            <a:t>项</a:t>
          </a:r>
        </a:p>
      </dsp:txBody>
      <dsp:txXfrm>
        <a:off x="5264749" y="49805"/>
        <a:ext cx="2003569" cy="1583154"/>
      </dsp:txXfrm>
    </dsp:sp>
    <dsp:sp modelId="{899C39F0-F8D3-4709-9EE0-F4462BECE49A}">
      <dsp:nvSpPr>
        <dsp:cNvPr id="0" name=""/>
        <dsp:cNvSpPr/>
      </dsp:nvSpPr>
      <dsp:spPr>
        <a:xfrm rot="20700000">
          <a:off x="6194743" y="2585740"/>
          <a:ext cx="1649083" cy="630623"/>
        </a:xfrm>
        <a:prstGeom prst="leftArrow">
          <a:avLst>
            <a:gd name="adj1" fmla="val 60000"/>
            <a:gd name="adj2" fmla="val 50000"/>
          </a:avLst>
        </a:prstGeom>
        <a:solidFill>
          <a:schemeClr val="accent2">
            <a:hueOff val="-3593961"/>
            <a:satOff val="24722"/>
            <a:lumOff val="2744"/>
            <a:alphaOff val="0"/>
          </a:schemeClr>
        </a:solidFill>
        <a:ln>
          <a:noFill/>
        </a:ln>
        <a:effectLst>
          <a:reflection blurRad="12700" stA="26000" endPos="32000" dist="12700" dir="5400000" sy="-100000" rotWithShape="0"/>
        </a:effectLst>
        <a:scene3d>
          <a:camera prst="orthographicFront"/>
          <a:lightRig rig="threePt" dir="t">
            <a:rot lat="0" lon="0" rev="7500000"/>
          </a:lightRig>
        </a:scene3d>
        <a:sp3d z="-1524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00F73A4A-E2F6-4E5F-9CBF-92D4687F22ED}">
      <dsp:nvSpPr>
        <dsp:cNvPr id="0" name=""/>
        <dsp:cNvSpPr/>
      </dsp:nvSpPr>
      <dsp:spPr>
        <a:xfrm>
          <a:off x="6764692" y="1846813"/>
          <a:ext cx="2102077" cy="1681662"/>
        </a:xfrm>
        <a:prstGeom prst="roundRect">
          <a:avLst>
            <a:gd name="adj" fmla="val 10000"/>
          </a:avLst>
        </a:prstGeom>
        <a:gradFill rotWithShape="0">
          <a:gsLst>
            <a:gs pos="0">
              <a:schemeClr val="accent2">
                <a:hueOff val="-3593961"/>
                <a:satOff val="24722"/>
                <a:lumOff val="2744"/>
                <a:alphaOff val="0"/>
                <a:tint val="96000"/>
                <a:lumMod val="102000"/>
              </a:schemeClr>
            </a:gs>
            <a:gs pos="100000">
              <a:schemeClr val="accent2">
                <a:hueOff val="-3593961"/>
                <a:satOff val="24722"/>
                <a:lumOff val="2744"/>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6675" tIns="66675" rIns="66675" bIns="66675" numCol="1" spcCol="1270" anchor="ctr" anchorCtr="0">
          <a:noAutofit/>
        </a:bodyPr>
        <a:lstStyle/>
        <a:p>
          <a:pPr lvl="0" algn="ctr" defTabSz="1555750">
            <a:lnSpc>
              <a:spcPct val="90000"/>
            </a:lnSpc>
            <a:spcBef>
              <a:spcPct val="0"/>
            </a:spcBef>
            <a:spcAft>
              <a:spcPct val="35000"/>
            </a:spcAft>
          </a:pPr>
          <a:r>
            <a:rPr lang="zh-CN" altLang="en-US" sz="3500" kern="1200" baseline="0" dirty="0">
              <a:latin typeface="Times New Roman" pitchFamily="18" charset="0"/>
            </a:rPr>
            <a:t>新增</a:t>
          </a:r>
          <a:r>
            <a:rPr lang="en-US" altLang="zh-CN" sz="3500" kern="1200" baseline="0" dirty="0">
              <a:latin typeface="Times New Roman" pitchFamily="18" charset="0"/>
            </a:rPr>
            <a:t>5</a:t>
          </a:r>
          <a:r>
            <a:rPr lang="zh-CN" altLang="en-US" sz="3500" kern="1200" baseline="0" dirty="0">
              <a:latin typeface="Times New Roman" pitchFamily="18" charset="0"/>
            </a:rPr>
            <a:t>项</a:t>
          </a:r>
        </a:p>
      </dsp:txBody>
      <dsp:txXfrm>
        <a:off x="6813946" y="1896067"/>
        <a:ext cx="2003569" cy="1583154"/>
      </dsp:txXfrm>
    </dsp:sp>
  </dsp:spTree>
</dsp:drawing>
</file>

<file path=ppt/diagrams/layout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4A8B1C-6A83-455B-91AA-8F8CEE30902C}" type="datetimeFigureOut">
              <a:rPr lang="zh-CN" altLang="en-US" smtClean="0"/>
              <a:pPr/>
              <a:t>2018-7-11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0BA187-5F71-492C-A465-D4965A0647F4}" type="slidenum">
              <a:rPr lang="zh-CN" altLang="en-US" smtClean="0"/>
              <a:pPr/>
              <a:t>‹#›</a:t>
            </a:fld>
            <a:endParaRPr lang="zh-CN" altLang="en-US"/>
          </a:p>
        </p:txBody>
      </p:sp>
    </p:spTree>
    <p:extLst>
      <p:ext uri="{BB962C8B-B14F-4D97-AF65-F5344CB8AC3E}">
        <p14:creationId xmlns:p14="http://schemas.microsoft.com/office/powerpoint/2010/main" val="38703347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根据关检融合要求，需实现一次申报。但由于目前海关和检验检疫都有独立的通关系统，短时间内对两个系统进行整合难度较大，因此，总署在征求各司局和原检验检疫的意见的基础上，对海关报关单申报项目和检验检疫原报检单申报项目进行梳理，按照“依法依规、去繁就简”的原则，进行优化与整合，通过合并共有项、删除极少使用项，将原报关单、原报检单合计</a:t>
            </a:r>
            <a:r>
              <a:rPr lang="en-US" altLang="zh-CN" dirty="0"/>
              <a:t>229</a:t>
            </a:r>
            <a:r>
              <a:rPr lang="zh-CN" altLang="en-US" dirty="0"/>
              <a:t>项货物申报数据元，减少到</a:t>
            </a:r>
            <a:r>
              <a:rPr lang="en-US" altLang="zh-CN" dirty="0"/>
              <a:t>105</a:t>
            </a:r>
            <a:r>
              <a:rPr lang="zh-CN" altLang="en-US" dirty="0"/>
              <a:t>项。总署目前采取的方法是通过统一的申报界面，对关务独有、检务独有的申报项目进行梳理，将原有海关（</a:t>
            </a:r>
            <a:r>
              <a:rPr lang="en-US" altLang="zh-CN" dirty="0"/>
              <a:t>69</a:t>
            </a:r>
            <a:r>
              <a:rPr lang="zh-CN" altLang="en-US" dirty="0"/>
              <a:t>项）和检验检疫（</a:t>
            </a:r>
            <a:r>
              <a:rPr lang="en-US" altLang="zh-CN" dirty="0"/>
              <a:t>116</a:t>
            </a:r>
            <a:r>
              <a:rPr lang="zh-CN" altLang="en-US" dirty="0"/>
              <a:t>项）申报项目共</a:t>
            </a:r>
            <a:r>
              <a:rPr lang="en-US" altLang="zh-CN" dirty="0"/>
              <a:t>229</a:t>
            </a:r>
            <a:r>
              <a:rPr lang="zh-CN" altLang="en-US" dirty="0"/>
              <a:t>项进行整合。</a:t>
            </a:r>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2</a:t>
            </a:fld>
            <a:endParaRPr lang="zh-CN" altLang="en-US"/>
          </a:p>
        </p:txBody>
      </p:sp>
    </p:spTree>
    <p:extLst>
      <p:ext uri="{BB962C8B-B14F-4D97-AF65-F5344CB8AC3E}">
        <p14:creationId xmlns:p14="http://schemas.microsoft.com/office/powerpoint/2010/main" val="30799105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a:t>该项目数据类型</a:t>
            </a:r>
            <a:r>
              <a:rPr lang="en-US" altLang="zh-CN" dirty="0"/>
              <a:t>18</a:t>
            </a:r>
            <a:r>
              <a:rPr lang="zh-CN" altLang="en-US" dirty="0"/>
              <a:t>位字符型。关检共有</a:t>
            </a:r>
            <a:r>
              <a:rPr lang="zh-CN" altLang="en-US" sz="1200" kern="1200" dirty="0">
                <a:solidFill>
                  <a:schemeClr val="tx1"/>
                </a:solidFill>
                <a:effectLst/>
                <a:latin typeface="+mn-lt"/>
                <a:ea typeface="+mn-ea"/>
                <a:cs typeface="+mn-cs"/>
              </a:rPr>
              <a:t>项目。报关单表头项目。</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a:t>原为填报</a:t>
            </a:r>
            <a:r>
              <a:rPr lang="en-US" altLang="zh-CN" dirty="0"/>
              <a:t>18</a:t>
            </a:r>
            <a:r>
              <a:rPr lang="zh-CN" altLang="en-US" dirty="0"/>
              <a:t>位统一社会信用代码或</a:t>
            </a:r>
            <a:r>
              <a:rPr lang="en-US" altLang="zh-CN" dirty="0"/>
              <a:t>10</a:t>
            </a:r>
            <a:r>
              <a:rPr lang="zh-CN" altLang="en-US" dirty="0"/>
              <a:t>位海关注册编码任一项，现在改为填报</a:t>
            </a:r>
            <a:r>
              <a:rPr lang="en-US" altLang="zh-CN" dirty="0"/>
              <a:t>18</a:t>
            </a:r>
            <a:r>
              <a:rPr lang="zh-CN" altLang="en-US" dirty="0"/>
              <a:t>位统一社会信用代码，并明确没有统一社会信用代码的，填报其在海关的备案编码。</a:t>
            </a:r>
            <a:endParaRPr lang="en-US" altLang="zh-CN" dirty="0"/>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13</a:t>
            </a:fld>
            <a:endParaRPr lang="zh-CN" altLang="en-US"/>
          </a:p>
        </p:txBody>
      </p:sp>
    </p:spTree>
    <p:extLst>
      <p:ext uri="{BB962C8B-B14F-4D97-AF65-F5344CB8AC3E}">
        <p14:creationId xmlns:p14="http://schemas.microsoft.com/office/powerpoint/2010/main" val="12986034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a:t>该项目数据类型为</a:t>
            </a:r>
            <a:r>
              <a:rPr lang="en-US" altLang="zh-CN" dirty="0"/>
              <a:t>18</a:t>
            </a:r>
            <a:r>
              <a:rPr lang="zh-CN" altLang="en-US" dirty="0"/>
              <a:t>位字符型。关检共有</a:t>
            </a:r>
            <a:r>
              <a:rPr lang="zh-CN" altLang="en-US" sz="1200" kern="1200" dirty="0">
                <a:solidFill>
                  <a:schemeClr val="tx1"/>
                </a:solidFill>
                <a:effectLst/>
                <a:latin typeface="+mn-lt"/>
                <a:ea typeface="+mn-ea"/>
                <a:cs typeface="+mn-cs"/>
              </a:rPr>
              <a:t>项目。报关单表头项目。</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a:solidFill>
                  <a:schemeClr val="tx1"/>
                </a:solidFill>
                <a:effectLst/>
                <a:latin typeface="+mn-lt"/>
                <a:ea typeface="+mn-ea"/>
                <a:cs typeface="+mn-cs"/>
              </a:rPr>
              <a:t>（</a:t>
            </a:r>
            <a:r>
              <a:rPr lang="en-US" altLang="zh-CN" sz="1200" kern="1200" dirty="0">
                <a:solidFill>
                  <a:schemeClr val="tx1"/>
                </a:solidFill>
                <a:effectLst/>
                <a:latin typeface="+mn-lt"/>
                <a:ea typeface="+mn-ea"/>
                <a:cs typeface="+mn-cs"/>
              </a:rPr>
              <a:t>1</a:t>
            </a:r>
            <a:r>
              <a:rPr lang="zh-CN" altLang="en-US" sz="1200" kern="1200" dirty="0">
                <a:solidFill>
                  <a:schemeClr val="tx1"/>
                </a:solidFill>
                <a:effectLst/>
                <a:latin typeface="+mn-lt"/>
                <a:ea typeface="+mn-ea"/>
                <a:cs typeface="+mn-cs"/>
              </a:rPr>
              <a:t>）删除“使用</a:t>
            </a:r>
            <a:r>
              <a:rPr lang="en-US" altLang="zh-CN" sz="1200" kern="1200" dirty="0">
                <a:solidFill>
                  <a:schemeClr val="tx1"/>
                </a:solidFill>
                <a:effectLst/>
                <a:latin typeface="+mn-lt"/>
                <a:ea typeface="+mn-ea"/>
                <a:cs typeface="+mn-cs"/>
              </a:rPr>
              <a:t>《</a:t>
            </a:r>
            <a:r>
              <a:rPr lang="zh-CN" altLang="en-US" sz="1200" kern="1200" dirty="0">
                <a:solidFill>
                  <a:schemeClr val="tx1"/>
                </a:solidFill>
                <a:effectLst/>
                <a:latin typeface="+mn-lt"/>
                <a:ea typeface="+mn-ea"/>
                <a:cs typeface="+mn-cs"/>
              </a:rPr>
              <a:t>加工贸易手册</a:t>
            </a:r>
            <a:r>
              <a:rPr lang="en-US" altLang="zh-CN" sz="1200" kern="1200" dirty="0">
                <a:solidFill>
                  <a:schemeClr val="tx1"/>
                </a:solidFill>
                <a:effectLst/>
                <a:latin typeface="+mn-lt"/>
                <a:ea typeface="+mn-ea"/>
                <a:cs typeface="+mn-cs"/>
              </a:rPr>
              <a:t>》</a:t>
            </a:r>
            <a:r>
              <a:rPr lang="zh-CN" altLang="en-US" sz="1200" kern="1200" dirty="0">
                <a:solidFill>
                  <a:schemeClr val="tx1"/>
                </a:solidFill>
                <a:effectLst/>
                <a:latin typeface="+mn-lt"/>
                <a:ea typeface="+mn-ea"/>
                <a:cs typeface="+mn-cs"/>
              </a:rPr>
              <a:t>管理的货物，消费使用单位</a:t>
            </a:r>
            <a:r>
              <a:rPr lang="en-US" altLang="zh-CN" sz="1200" kern="1200" dirty="0">
                <a:solidFill>
                  <a:schemeClr val="tx1"/>
                </a:solidFill>
                <a:effectLst/>
                <a:latin typeface="+mn-lt"/>
                <a:ea typeface="+mn-ea"/>
                <a:cs typeface="+mn-cs"/>
              </a:rPr>
              <a:t>/</a:t>
            </a:r>
            <a:r>
              <a:rPr lang="zh-CN" altLang="en-US" sz="1200" kern="1200" dirty="0">
                <a:solidFill>
                  <a:schemeClr val="tx1"/>
                </a:solidFill>
                <a:effectLst/>
                <a:latin typeface="+mn-lt"/>
                <a:ea typeface="+mn-ea"/>
                <a:cs typeface="+mn-cs"/>
              </a:rPr>
              <a:t>生产销售单位应与</a:t>
            </a:r>
            <a:r>
              <a:rPr lang="en-US" altLang="zh-CN" sz="1200" kern="1200" dirty="0">
                <a:solidFill>
                  <a:schemeClr val="tx1"/>
                </a:solidFill>
                <a:effectLst/>
                <a:latin typeface="+mn-lt"/>
                <a:ea typeface="+mn-ea"/>
                <a:cs typeface="+mn-cs"/>
              </a:rPr>
              <a:t>《</a:t>
            </a:r>
            <a:r>
              <a:rPr lang="zh-CN" altLang="en-US" sz="1200" kern="1200" dirty="0">
                <a:solidFill>
                  <a:schemeClr val="tx1"/>
                </a:solidFill>
                <a:effectLst/>
                <a:latin typeface="+mn-lt"/>
                <a:ea typeface="+mn-ea"/>
                <a:cs typeface="+mn-cs"/>
              </a:rPr>
              <a:t>加工贸易手册</a:t>
            </a:r>
            <a:r>
              <a:rPr lang="en-US" altLang="zh-CN" sz="1200" kern="1200" dirty="0">
                <a:solidFill>
                  <a:schemeClr val="tx1"/>
                </a:solidFill>
                <a:effectLst/>
                <a:latin typeface="+mn-lt"/>
                <a:ea typeface="+mn-ea"/>
                <a:cs typeface="+mn-cs"/>
              </a:rPr>
              <a:t>》</a:t>
            </a:r>
            <a:r>
              <a:rPr lang="zh-CN" altLang="en-US" sz="1200" kern="1200" dirty="0">
                <a:solidFill>
                  <a:schemeClr val="tx1"/>
                </a:solidFill>
                <a:effectLst/>
                <a:latin typeface="+mn-lt"/>
                <a:ea typeface="+mn-ea"/>
                <a:cs typeface="+mn-cs"/>
              </a:rPr>
              <a:t>的“加工企业”一致”的表述 ；（</a:t>
            </a:r>
            <a:r>
              <a:rPr lang="en-US" altLang="zh-CN" sz="1200" kern="1200" dirty="0">
                <a:solidFill>
                  <a:schemeClr val="tx1"/>
                </a:solidFill>
                <a:effectLst/>
                <a:latin typeface="+mn-lt"/>
                <a:ea typeface="+mn-ea"/>
                <a:cs typeface="+mn-cs"/>
              </a:rPr>
              <a:t>2</a:t>
            </a:r>
            <a:r>
              <a:rPr lang="zh-CN" altLang="en-US" sz="1200" kern="1200" dirty="0">
                <a:solidFill>
                  <a:schemeClr val="tx1"/>
                </a:solidFill>
                <a:effectLst/>
                <a:latin typeface="+mn-lt"/>
                <a:ea typeface="+mn-ea"/>
                <a:cs typeface="+mn-cs"/>
              </a:rPr>
              <a:t>）增加海关特殊监管区域的消费使用单位</a:t>
            </a:r>
            <a:r>
              <a:rPr lang="en-US" altLang="zh-CN" sz="1200" kern="1200" dirty="0">
                <a:solidFill>
                  <a:schemeClr val="tx1"/>
                </a:solidFill>
                <a:effectLst/>
                <a:latin typeface="+mn-lt"/>
                <a:ea typeface="+mn-ea"/>
                <a:cs typeface="+mn-cs"/>
              </a:rPr>
              <a:t>/</a:t>
            </a:r>
            <a:r>
              <a:rPr lang="zh-CN" altLang="en-US" sz="1200" kern="1200" dirty="0">
                <a:solidFill>
                  <a:schemeClr val="tx1"/>
                </a:solidFill>
                <a:effectLst/>
                <a:latin typeface="+mn-lt"/>
                <a:ea typeface="+mn-ea"/>
                <a:cs typeface="+mn-cs"/>
              </a:rPr>
              <a:t>生产销售单位填报区域内经营企业；（</a:t>
            </a:r>
            <a:r>
              <a:rPr lang="en-US" altLang="zh-CN" sz="1200" kern="1200" dirty="0">
                <a:solidFill>
                  <a:schemeClr val="tx1"/>
                </a:solidFill>
                <a:effectLst/>
                <a:latin typeface="+mn-lt"/>
                <a:ea typeface="+mn-ea"/>
                <a:cs typeface="+mn-cs"/>
              </a:rPr>
              <a:t>3</a:t>
            </a:r>
            <a:r>
              <a:rPr lang="zh-CN" altLang="en-US" sz="1200" kern="1200" dirty="0">
                <a:solidFill>
                  <a:schemeClr val="tx1"/>
                </a:solidFill>
                <a:effectLst/>
                <a:latin typeface="+mn-lt"/>
                <a:ea typeface="+mn-ea"/>
                <a:cs typeface="+mn-cs"/>
              </a:rPr>
              <a:t>）编码填报要求有变化，与境内收发货人一致。</a:t>
            </a:r>
            <a:endParaRPr lang="en-US" altLang="zh-CN" sz="1200" kern="1200" dirty="0">
              <a:solidFill>
                <a:schemeClr val="tx1"/>
              </a:solidFill>
              <a:effectLst/>
              <a:latin typeface="+mn-lt"/>
              <a:ea typeface="+mn-ea"/>
              <a:cs typeface="+mn-cs"/>
            </a:endParaRPr>
          </a:p>
          <a:p>
            <a:r>
              <a:rPr lang="zh-CN" altLang="en-US" sz="1200" kern="1200" dirty="0">
                <a:solidFill>
                  <a:schemeClr val="tx1"/>
                </a:solidFill>
                <a:effectLst/>
                <a:latin typeface="+mn-lt"/>
                <a:ea typeface="+mn-ea"/>
                <a:cs typeface="+mn-cs"/>
              </a:rPr>
              <a:t>该项共有</a:t>
            </a:r>
            <a:r>
              <a:rPr lang="en-US" altLang="zh-CN" sz="1200" kern="1200" dirty="0">
                <a:solidFill>
                  <a:schemeClr val="tx1"/>
                </a:solidFill>
                <a:effectLst/>
                <a:latin typeface="+mn-lt"/>
                <a:ea typeface="+mn-ea"/>
                <a:cs typeface="+mn-cs"/>
              </a:rPr>
              <a:t>2</a:t>
            </a:r>
            <a:r>
              <a:rPr lang="zh-CN" altLang="en-US" sz="1200" kern="1200" dirty="0">
                <a:solidFill>
                  <a:schemeClr val="tx1"/>
                </a:solidFill>
                <a:effectLst/>
                <a:latin typeface="+mn-lt"/>
                <a:ea typeface="+mn-ea"/>
                <a:cs typeface="+mn-cs"/>
              </a:rPr>
              <a:t>页，此页为第</a:t>
            </a:r>
            <a:r>
              <a:rPr lang="en-US" altLang="zh-CN" sz="1200" kern="1200" dirty="0">
                <a:solidFill>
                  <a:schemeClr val="tx1"/>
                </a:solidFill>
                <a:effectLst/>
                <a:latin typeface="+mn-lt"/>
                <a:ea typeface="+mn-ea"/>
                <a:cs typeface="+mn-cs"/>
              </a:rPr>
              <a:t>1</a:t>
            </a:r>
            <a:r>
              <a:rPr lang="zh-CN" altLang="en-US" sz="1200" kern="1200" dirty="0">
                <a:solidFill>
                  <a:schemeClr val="tx1"/>
                </a:solidFill>
                <a:effectLst/>
                <a:latin typeface="+mn-lt"/>
                <a:ea typeface="+mn-ea"/>
                <a:cs typeface="+mn-cs"/>
              </a:rPr>
              <a:t>页。</a:t>
            </a:r>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14</a:t>
            </a:fld>
            <a:endParaRPr lang="zh-CN" altLang="en-US"/>
          </a:p>
        </p:txBody>
      </p:sp>
    </p:spTree>
    <p:extLst>
      <p:ext uri="{BB962C8B-B14F-4D97-AF65-F5344CB8AC3E}">
        <p14:creationId xmlns:p14="http://schemas.microsoft.com/office/powerpoint/2010/main" val="7169585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a:t>该项目数据类型为</a:t>
            </a:r>
            <a:r>
              <a:rPr lang="en-US" altLang="zh-CN" dirty="0"/>
              <a:t>18</a:t>
            </a:r>
            <a:r>
              <a:rPr lang="zh-CN" altLang="en-US" dirty="0"/>
              <a:t>位字符型。关检共有</a:t>
            </a:r>
            <a:r>
              <a:rPr lang="zh-CN" altLang="en-US" sz="1200" kern="1200" dirty="0">
                <a:solidFill>
                  <a:schemeClr val="tx1"/>
                </a:solidFill>
                <a:effectLst/>
                <a:latin typeface="+mn-lt"/>
                <a:ea typeface="+mn-ea"/>
                <a:cs typeface="+mn-cs"/>
              </a:rPr>
              <a:t>项目。报关单表头项目。</a:t>
            </a:r>
            <a:endParaRPr lang="en-US" altLang="zh-CN" dirty="0"/>
          </a:p>
          <a:p>
            <a:r>
              <a:rPr lang="zh-CN" altLang="en-US" sz="1200" kern="1200" dirty="0">
                <a:solidFill>
                  <a:schemeClr val="tx1"/>
                </a:solidFill>
                <a:effectLst/>
                <a:latin typeface="+mn-lt"/>
                <a:ea typeface="+mn-ea"/>
                <a:cs typeface="+mn-cs"/>
              </a:rPr>
              <a:t>（</a:t>
            </a:r>
            <a:r>
              <a:rPr lang="en-US" altLang="zh-CN" sz="1200" kern="1200" dirty="0">
                <a:solidFill>
                  <a:schemeClr val="tx1"/>
                </a:solidFill>
                <a:effectLst/>
                <a:latin typeface="+mn-lt"/>
                <a:ea typeface="+mn-ea"/>
                <a:cs typeface="+mn-cs"/>
              </a:rPr>
              <a:t>1</a:t>
            </a:r>
            <a:r>
              <a:rPr lang="zh-CN" altLang="en-US" sz="1200" kern="1200" dirty="0">
                <a:solidFill>
                  <a:schemeClr val="tx1"/>
                </a:solidFill>
                <a:effectLst/>
                <a:latin typeface="+mn-lt"/>
                <a:ea typeface="+mn-ea"/>
                <a:cs typeface="+mn-cs"/>
              </a:rPr>
              <a:t>）删除“使用</a:t>
            </a:r>
            <a:r>
              <a:rPr lang="en-US" altLang="zh-CN" sz="1200" kern="1200" dirty="0">
                <a:solidFill>
                  <a:schemeClr val="tx1"/>
                </a:solidFill>
                <a:effectLst/>
                <a:latin typeface="+mn-lt"/>
                <a:ea typeface="+mn-ea"/>
                <a:cs typeface="+mn-cs"/>
              </a:rPr>
              <a:t>《</a:t>
            </a:r>
            <a:r>
              <a:rPr lang="zh-CN" altLang="en-US" sz="1200" kern="1200" dirty="0">
                <a:solidFill>
                  <a:schemeClr val="tx1"/>
                </a:solidFill>
                <a:effectLst/>
                <a:latin typeface="+mn-lt"/>
                <a:ea typeface="+mn-ea"/>
                <a:cs typeface="+mn-cs"/>
              </a:rPr>
              <a:t>加工贸易手册</a:t>
            </a:r>
            <a:r>
              <a:rPr lang="en-US" altLang="zh-CN" sz="1200" kern="1200" dirty="0">
                <a:solidFill>
                  <a:schemeClr val="tx1"/>
                </a:solidFill>
                <a:effectLst/>
                <a:latin typeface="+mn-lt"/>
                <a:ea typeface="+mn-ea"/>
                <a:cs typeface="+mn-cs"/>
              </a:rPr>
              <a:t>》</a:t>
            </a:r>
            <a:r>
              <a:rPr lang="zh-CN" altLang="en-US" sz="1200" kern="1200" dirty="0">
                <a:solidFill>
                  <a:schemeClr val="tx1"/>
                </a:solidFill>
                <a:effectLst/>
                <a:latin typeface="+mn-lt"/>
                <a:ea typeface="+mn-ea"/>
                <a:cs typeface="+mn-cs"/>
              </a:rPr>
              <a:t>管理的货物，消费使用单位</a:t>
            </a:r>
            <a:r>
              <a:rPr lang="en-US" altLang="zh-CN" sz="1200" kern="1200" dirty="0">
                <a:solidFill>
                  <a:schemeClr val="tx1"/>
                </a:solidFill>
                <a:effectLst/>
                <a:latin typeface="+mn-lt"/>
                <a:ea typeface="+mn-ea"/>
                <a:cs typeface="+mn-cs"/>
              </a:rPr>
              <a:t>/</a:t>
            </a:r>
            <a:r>
              <a:rPr lang="zh-CN" altLang="en-US" sz="1200" kern="1200" dirty="0">
                <a:solidFill>
                  <a:schemeClr val="tx1"/>
                </a:solidFill>
                <a:effectLst/>
                <a:latin typeface="+mn-lt"/>
                <a:ea typeface="+mn-ea"/>
                <a:cs typeface="+mn-cs"/>
              </a:rPr>
              <a:t>生产销售单位应与</a:t>
            </a:r>
            <a:r>
              <a:rPr lang="en-US" altLang="zh-CN" sz="1200" kern="1200" dirty="0">
                <a:solidFill>
                  <a:schemeClr val="tx1"/>
                </a:solidFill>
                <a:effectLst/>
                <a:latin typeface="+mn-lt"/>
                <a:ea typeface="+mn-ea"/>
                <a:cs typeface="+mn-cs"/>
              </a:rPr>
              <a:t>《</a:t>
            </a:r>
            <a:r>
              <a:rPr lang="zh-CN" altLang="en-US" sz="1200" kern="1200" dirty="0">
                <a:solidFill>
                  <a:schemeClr val="tx1"/>
                </a:solidFill>
                <a:effectLst/>
                <a:latin typeface="+mn-lt"/>
                <a:ea typeface="+mn-ea"/>
                <a:cs typeface="+mn-cs"/>
              </a:rPr>
              <a:t>加工贸易手册</a:t>
            </a:r>
            <a:r>
              <a:rPr lang="en-US" altLang="zh-CN" sz="1200" kern="1200" dirty="0">
                <a:solidFill>
                  <a:schemeClr val="tx1"/>
                </a:solidFill>
                <a:effectLst/>
                <a:latin typeface="+mn-lt"/>
                <a:ea typeface="+mn-ea"/>
                <a:cs typeface="+mn-cs"/>
              </a:rPr>
              <a:t>》</a:t>
            </a:r>
            <a:r>
              <a:rPr lang="zh-CN" altLang="en-US" sz="1200" kern="1200" dirty="0">
                <a:solidFill>
                  <a:schemeClr val="tx1"/>
                </a:solidFill>
                <a:effectLst/>
                <a:latin typeface="+mn-lt"/>
                <a:ea typeface="+mn-ea"/>
                <a:cs typeface="+mn-cs"/>
              </a:rPr>
              <a:t>的“加工企业”一致”的表述 ；（</a:t>
            </a:r>
            <a:r>
              <a:rPr lang="en-US" altLang="zh-CN" sz="1200" kern="1200" dirty="0">
                <a:solidFill>
                  <a:schemeClr val="tx1"/>
                </a:solidFill>
                <a:effectLst/>
                <a:latin typeface="+mn-lt"/>
                <a:ea typeface="+mn-ea"/>
                <a:cs typeface="+mn-cs"/>
              </a:rPr>
              <a:t>2</a:t>
            </a:r>
            <a:r>
              <a:rPr lang="zh-CN" altLang="en-US" sz="1200" kern="1200" dirty="0">
                <a:solidFill>
                  <a:schemeClr val="tx1"/>
                </a:solidFill>
                <a:effectLst/>
                <a:latin typeface="+mn-lt"/>
                <a:ea typeface="+mn-ea"/>
                <a:cs typeface="+mn-cs"/>
              </a:rPr>
              <a:t>）增加海关特殊监管区域的消费使用单位</a:t>
            </a:r>
            <a:r>
              <a:rPr lang="en-US" altLang="zh-CN" sz="1200" kern="1200" dirty="0">
                <a:solidFill>
                  <a:schemeClr val="tx1"/>
                </a:solidFill>
                <a:effectLst/>
                <a:latin typeface="+mn-lt"/>
                <a:ea typeface="+mn-ea"/>
                <a:cs typeface="+mn-cs"/>
              </a:rPr>
              <a:t>/</a:t>
            </a:r>
            <a:r>
              <a:rPr lang="zh-CN" altLang="en-US" sz="1200" kern="1200" dirty="0">
                <a:solidFill>
                  <a:schemeClr val="tx1"/>
                </a:solidFill>
                <a:effectLst/>
                <a:latin typeface="+mn-lt"/>
                <a:ea typeface="+mn-ea"/>
                <a:cs typeface="+mn-cs"/>
              </a:rPr>
              <a:t>生产销售单位填报区域内经营企业；（</a:t>
            </a:r>
            <a:r>
              <a:rPr lang="en-US" altLang="zh-CN" sz="1200" kern="1200" dirty="0">
                <a:solidFill>
                  <a:schemeClr val="tx1"/>
                </a:solidFill>
                <a:effectLst/>
                <a:latin typeface="+mn-lt"/>
                <a:ea typeface="+mn-ea"/>
                <a:cs typeface="+mn-cs"/>
              </a:rPr>
              <a:t>3</a:t>
            </a:r>
            <a:r>
              <a:rPr lang="zh-CN" altLang="en-US" sz="1200" kern="1200" dirty="0">
                <a:solidFill>
                  <a:schemeClr val="tx1"/>
                </a:solidFill>
                <a:effectLst/>
                <a:latin typeface="+mn-lt"/>
                <a:ea typeface="+mn-ea"/>
                <a:cs typeface="+mn-cs"/>
              </a:rPr>
              <a:t>）编码填报要求有变化，与境内收发货人一致。</a:t>
            </a:r>
            <a:endParaRPr lang="en-US" altLang="zh-CN" sz="1200" kern="1200" dirty="0">
              <a:solidFill>
                <a:schemeClr val="tx1"/>
              </a:solidFill>
              <a:effectLst/>
              <a:latin typeface="+mn-lt"/>
              <a:ea typeface="+mn-ea"/>
              <a:cs typeface="+mn-cs"/>
            </a:endParaRPr>
          </a:p>
          <a:p>
            <a:r>
              <a:rPr lang="zh-CN" altLang="en-US" sz="1200" kern="1200" dirty="0">
                <a:solidFill>
                  <a:schemeClr val="tx1"/>
                </a:solidFill>
                <a:effectLst/>
                <a:latin typeface="+mn-lt"/>
                <a:ea typeface="+mn-ea"/>
                <a:cs typeface="+mn-cs"/>
              </a:rPr>
              <a:t>该项共有</a:t>
            </a:r>
            <a:r>
              <a:rPr lang="en-US" altLang="zh-CN" sz="1200" kern="1200" dirty="0">
                <a:solidFill>
                  <a:schemeClr val="tx1"/>
                </a:solidFill>
                <a:effectLst/>
                <a:latin typeface="+mn-lt"/>
                <a:ea typeface="+mn-ea"/>
                <a:cs typeface="+mn-cs"/>
              </a:rPr>
              <a:t>2</a:t>
            </a:r>
            <a:r>
              <a:rPr lang="zh-CN" altLang="en-US" sz="1200" kern="1200" dirty="0">
                <a:solidFill>
                  <a:schemeClr val="tx1"/>
                </a:solidFill>
                <a:effectLst/>
                <a:latin typeface="+mn-lt"/>
                <a:ea typeface="+mn-ea"/>
                <a:cs typeface="+mn-cs"/>
              </a:rPr>
              <a:t>页，此页为第</a:t>
            </a:r>
            <a:r>
              <a:rPr lang="en-US" altLang="zh-CN" sz="1200" kern="1200" dirty="0">
                <a:solidFill>
                  <a:schemeClr val="tx1"/>
                </a:solidFill>
                <a:effectLst/>
                <a:latin typeface="+mn-lt"/>
                <a:ea typeface="+mn-ea"/>
                <a:cs typeface="+mn-cs"/>
              </a:rPr>
              <a:t>2</a:t>
            </a:r>
            <a:r>
              <a:rPr lang="zh-CN" altLang="en-US" sz="1200" kern="1200" dirty="0">
                <a:solidFill>
                  <a:schemeClr val="tx1"/>
                </a:solidFill>
                <a:effectLst/>
                <a:latin typeface="+mn-lt"/>
                <a:ea typeface="+mn-ea"/>
                <a:cs typeface="+mn-cs"/>
              </a:rPr>
              <a:t>页。</a:t>
            </a:r>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15</a:t>
            </a:fld>
            <a:endParaRPr lang="zh-CN" altLang="en-US"/>
          </a:p>
        </p:txBody>
      </p:sp>
    </p:spTree>
    <p:extLst>
      <p:ext uri="{BB962C8B-B14F-4D97-AF65-F5344CB8AC3E}">
        <p14:creationId xmlns:p14="http://schemas.microsoft.com/office/powerpoint/2010/main" val="7978174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kern="1200" dirty="0">
                <a:solidFill>
                  <a:schemeClr val="tx1"/>
                </a:solidFill>
                <a:effectLst/>
                <a:latin typeface="+mn-lt"/>
                <a:ea typeface="+mn-ea"/>
                <a:cs typeface="+mn-cs"/>
              </a:rPr>
              <a:t>该项目数据类型为</a:t>
            </a:r>
            <a:r>
              <a:rPr lang="en-US" altLang="zh-CN" sz="1200" kern="1200" dirty="0">
                <a:solidFill>
                  <a:schemeClr val="tx1"/>
                </a:solidFill>
                <a:effectLst/>
                <a:latin typeface="+mn-lt"/>
                <a:ea typeface="+mn-ea"/>
                <a:cs typeface="+mn-cs"/>
              </a:rPr>
              <a:t>4</a:t>
            </a:r>
            <a:r>
              <a:rPr lang="zh-CN" altLang="zh-CN" sz="1200" kern="1200" dirty="0">
                <a:solidFill>
                  <a:schemeClr val="tx1"/>
                </a:solidFill>
                <a:effectLst/>
                <a:latin typeface="+mn-lt"/>
                <a:ea typeface="+mn-ea"/>
                <a:cs typeface="+mn-cs"/>
              </a:rPr>
              <a:t>位字符型。</a:t>
            </a:r>
            <a:r>
              <a:rPr lang="zh-CN" altLang="en-US" dirty="0"/>
              <a:t>关检共有</a:t>
            </a:r>
            <a:r>
              <a:rPr lang="zh-CN" altLang="en-US" sz="1200" kern="1200" dirty="0">
                <a:solidFill>
                  <a:schemeClr val="tx1"/>
                </a:solidFill>
                <a:effectLst/>
                <a:latin typeface="+mn-lt"/>
                <a:ea typeface="+mn-ea"/>
                <a:cs typeface="+mn-cs"/>
              </a:rPr>
              <a:t>项目。报关单表头项目。</a:t>
            </a:r>
            <a:endParaRPr lang="en-US" altLang="zh-CN" dirty="0"/>
          </a:p>
          <a:p>
            <a:endParaRPr lang="en-US" altLang="zh-CN" sz="1200" kern="1200" dirty="0">
              <a:solidFill>
                <a:schemeClr val="tx1"/>
              </a:solidFill>
              <a:effectLst/>
              <a:latin typeface="+mn-lt"/>
              <a:ea typeface="+mn-ea"/>
              <a:cs typeface="+mn-cs"/>
            </a:endParaRPr>
          </a:p>
          <a:p>
            <a:r>
              <a:rPr lang="zh-CN" altLang="en-US" sz="1200" kern="1200" dirty="0">
                <a:solidFill>
                  <a:schemeClr val="tx1"/>
                </a:solidFill>
                <a:effectLst/>
                <a:latin typeface="+mn-lt"/>
                <a:ea typeface="+mn-ea"/>
                <a:cs typeface="+mn-cs"/>
              </a:rPr>
              <a:t>该项共有</a:t>
            </a:r>
            <a:r>
              <a:rPr lang="en-US" altLang="zh-CN" sz="1200" kern="1200" dirty="0">
                <a:solidFill>
                  <a:schemeClr val="tx1"/>
                </a:solidFill>
                <a:effectLst/>
                <a:latin typeface="+mn-lt"/>
                <a:ea typeface="+mn-ea"/>
                <a:cs typeface="+mn-cs"/>
              </a:rPr>
              <a:t>2</a:t>
            </a:r>
            <a:r>
              <a:rPr lang="zh-CN" altLang="en-US" sz="1200" kern="1200" dirty="0">
                <a:solidFill>
                  <a:schemeClr val="tx1"/>
                </a:solidFill>
                <a:effectLst/>
                <a:latin typeface="+mn-lt"/>
                <a:ea typeface="+mn-ea"/>
                <a:cs typeface="+mn-cs"/>
              </a:rPr>
              <a:t>页，此页为第</a:t>
            </a:r>
            <a:r>
              <a:rPr lang="en-US" altLang="zh-CN" sz="1200" kern="1200" dirty="0">
                <a:solidFill>
                  <a:schemeClr val="tx1"/>
                </a:solidFill>
                <a:effectLst/>
                <a:latin typeface="+mn-lt"/>
                <a:ea typeface="+mn-ea"/>
                <a:cs typeface="+mn-cs"/>
              </a:rPr>
              <a:t>1</a:t>
            </a:r>
            <a:r>
              <a:rPr lang="zh-CN" altLang="en-US" sz="1200" kern="1200" dirty="0">
                <a:solidFill>
                  <a:schemeClr val="tx1"/>
                </a:solidFill>
                <a:effectLst/>
                <a:latin typeface="+mn-lt"/>
                <a:ea typeface="+mn-ea"/>
                <a:cs typeface="+mn-cs"/>
              </a:rPr>
              <a:t>页。</a:t>
            </a:r>
            <a:endParaRPr lang="zh-CN" altLang="zh-CN" sz="1200" kern="1200" dirty="0">
              <a:solidFill>
                <a:schemeClr val="tx1"/>
              </a:solidFill>
              <a:effectLst/>
              <a:latin typeface="+mn-lt"/>
              <a:ea typeface="+mn-ea"/>
              <a:cs typeface="+mn-cs"/>
            </a:endParaRPr>
          </a:p>
          <a:p>
            <a:r>
              <a:rPr lang="zh-CN" altLang="en-US" dirty="0"/>
              <a:t>监管方式是以国际贸易中进出口货物的交易方式为基础，结合海关对进出口货物的征税、统计及监管条件综合设定的海关对进出口货物的管理方式。其代码由</a:t>
            </a:r>
            <a:r>
              <a:rPr lang="en-US" altLang="zh-CN" dirty="0"/>
              <a:t>4</a:t>
            </a:r>
            <a:r>
              <a:rPr lang="zh-CN" altLang="en-US" dirty="0"/>
              <a:t>位数字构成，前两位是按照海关监管要求和计算机管理需要划分的分类代码，后两位是参照国际标准编制的贸易方式代码。</a:t>
            </a:r>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16</a:t>
            </a:fld>
            <a:endParaRPr lang="zh-CN" altLang="en-US"/>
          </a:p>
        </p:txBody>
      </p:sp>
    </p:spTree>
    <p:extLst>
      <p:ext uri="{BB962C8B-B14F-4D97-AF65-F5344CB8AC3E}">
        <p14:creationId xmlns:p14="http://schemas.microsoft.com/office/powerpoint/2010/main" val="8406216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kern="1200" dirty="0">
                <a:solidFill>
                  <a:schemeClr val="tx1"/>
                </a:solidFill>
                <a:effectLst/>
                <a:latin typeface="+mn-lt"/>
                <a:ea typeface="+mn-ea"/>
                <a:cs typeface="+mn-cs"/>
              </a:rPr>
              <a:t>该项目数据类型为</a:t>
            </a:r>
            <a:r>
              <a:rPr lang="en-US" altLang="zh-CN" sz="1200" kern="1200" dirty="0">
                <a:solidFill>
                  <a:schemeClr val="tx1"/>
                </a:solidFill>
                <a:effectLst/>
                <a:latin typeface="+mn-lt"/>
                <a:ea typeface="+mn-ea"/>
                <a:cs typeface="+mn-cs"/>
              </a:rPr>
              <a:t>4</a:t>
            </a:r>
            <a:r>
              <a:rPr lang="zh-CN" altLang="zh-CN" sz="1200" kern="1200" dirty="0">
                <a:solidFill>
                  <a:schemeClr val="tx1"/>
                </a:solidFill>
                <a:effectLst/>
                <a:latin typeface="+mn-lt"/>
                <a:ea typeface="+mn-ea"/>
                <a:cs typeface="+mn-cs"/>
              </a:rPr>
              <a:t>位字符型。</a:t>
            </a:r>
            <a:r>
              <a:rPr lang="zh-CN" altLang="en-US" dirty="0"/>
              <a:t>关检共有</a:t>
            </a:r>
            <a:r>
              <a:rPr lang="zh-CN" altLang="en-US" sz="1200" kern="1200" dirty="0">
                <a:solidFill>
                  <a:schemeClr val="tx1"/>
                </a:solidFill>
                <a:effectLst/>
                <a:latin typeface="+mn-lt"/>
                <a:ea typeface="+mn-ea"/>
                <a:cs typeface="+mn-cs"/>
              </a:rPr>
              <a:t>项目。报关单表头项目。</a:t>
            </a:r>
            <a:endParaRPr lang="en-US" altLang="zh-CN" dirty="0"/>
          </a:p>
          <a:p>
            <a:endParaRPr lang="en-US" altLang="zh-CN" sz="1200" kern="1200" dirty="0">
              <a:solidFill>
                <a:schemeClr val="tx1"/>
              </a:solidFill>
              <a:effectLst/>
              <a:latin typeface="+mn-lt"/>
              <a:ea typeface="+mn-ea"/>
              <a:cs typeface="+mn-cs"/>
            </a:endParaRPr>
          </a:p>
          <a:p>
            <a:r>
              <a:rPr lang="zh-CN" altLang="en-US" sz="1200" kern="1200" dirty="0">
                <a:solidFill>
                  <a:schemeClr val="tx1"/>
                </a:solidFill>
                <a:effectLst/>
                <a:latin typeface="+mn-lt"/>
                <a:ea typeface="+mn-ea"/>
                <a:cs typeface="+mn-cs"/>
              </a:rPr>
              <a:t>该项共有</a:t>
            </a:r>
            <a:r>
              <a:rPr lang="en-US" altLang="zh-CN" sz="1200" kern="1200" dirty="0">
                <a:solidFill>
                  <a:schemeClr val="tx1"/>
                </a:solidFill>
                <a:effectLst/>
                <a:latin typeface="+mn-lt"/>
                <a:ea typeface="+mn-ea"/>
                <a:cs typeface="+mn-cs"/>
              </a:rPr>
              <a:t>2</a:t>
            </a:r>
            <a:r>
              <a:rPr lang="zh-CN" altLang="en-US" sz="1200" kern="1200" dirty="0">
                <a:solidFill>
                  <a:schemeClr val="tx1"/>
                </a:solidFill>
                <a:effectLst/>
                <a:latin typeface="+mn-lt"/>
                <a:ea typeface="+mn-ea"/>
                <a:cs typeface="+mn-cs"/>
              </a:rPr>
              <a:t>页，此页为第</a:t>
            </a:r>
            <a:r>
              <a:rPr lang="en-US" altLang="zh-CN" sz="1200" kern="1200" dirty="0">
                <a:solidFill>
                  <a:schemeClr val="tx1"/>
                </a:solidFill>
                <a:effectLst/>
                <a:latin typeface="+mn-lt"/>
                <a:ea typeface="+mn-ea"/>
                <a:cs typeface="+mn-cs"/>
              </a:rPr>
              <a:t>2</a:t>
            </a:r>
            <a:r>
              <a:rPr lang="zh-CN" altLang="en-US" sz="1200" kern="1200" dirty="0">
                <a:solidFill>
                  <a:schemeClr val="tx1"/>
                </a:solidFill>
                <a:effectLst/>
                <a:latin typeface="+mn-lt"/>
                <a:ea typeface="+mn-ea"/>
                <a:cs typeface="+mn-cs"/>
              </a:rPr>
              <a:t>页。</a:t>
            </a:r>
            <a:endParaRPr lang="zh-CN" altLang="zh-CN" sz="1200" kern="1200" dirty="0">
              <a:solidFill>
                <a:schemeClr val="tx1"/>
              </a:solidFill>
              <a:effectLst/>
              <a:latin typeface="+mn-lt"/>
              <a:ea typeface="+mn-ea"/>
              <a:cs typeface="+mn-cs"/>
            </a:endParaRPr>
          </a:p>
          <a:p>
            <a:r>
              <a:rPr lang="zh-CN" altLang="en-US" dirty="0"/>
              <a:t>监管方式是以国际贸易中进出口货物的交易方式为基础，结合海关对进出口货物的征税、统计及监管条件综合设定的海关对进出口货物的管理方式。其代码由</a:t>
            </a:r>
            <a:r>
              <a:rPr lang="en-US" altLang="zh-CN" dirty="0"/>
              <a:t>4</a:t>
            </a:r>
            <a:r>
              <a:rPr lang="zh-CN" altLang="en-US" dirty="0"/>
              <a:t>位数字构成，前两位是按照海关监管要求和计算机管理需要划分的分类代码，后两位是参照国际标准编制的贸易方式代码。</a:t>
            </a:r>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17</a:t>
            </a:fld>
            <a:endParaRPr lang="zh-CN" altLang="en-US"/>
          </a:p>
        </p:txBody>
      </p:sp>
    </p:spTree>
    <p:extLst>
      <p:ext uri="{BB962C8B-B14F-4D97-AF65-F5344CB8AC3E}">
        <p14:creationId xmlns:p14="http://schemas.microsoft.com/office/powerpoint/2010/main" val="40070749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a:t>该项目数据类型为</a:t>
            </a:r>
            <a:r>
              <a:rPr lang="en-US" altLang="zh-CN" dirty="0"/>
              <a:t>1</a:t>
            </a:r>
            <a:r>
              <a:rPr lang="zh-CN" altLang="en-US" dirty="0"/>
              <a:t>位字符型。关检共有</a:t>
            </a:r>
            <a:r>
              <a:rPr lang="zh-CN" altLang="en-US" sz="1200" kern="1200" dirty="0">
                <a:solidFill>
                  <a:schemeClr val="tx1"/>
                </a:solidFill>
                <a:effectLst/>
                <a:latin typeface="+mn-lt"/>
                <a:ea typeface="+mn-ea"/>
                <a:cs typeface="+mn-cs"/>
              </a:rPr>
              <a:t>项目。报关单表头项目。</a:t>
            </a:r>
            <a:endParaRPr lang="en-US" altLang="zh-CN" dirty="0"/>
          </a:p>
          <a:p>
            <a:r>
              <a:rPr lang="zh-CN" altLang="en-US" sz="1200" kern="1200" dirty="0">
                <a:solidFill>
                  <a:schemeClr val="tx1"/>
                </a:solidFill>
                <a:effectLst/>
                <a:latin typeface="+mn-lt"/>
                <a:ea typeface="+mn-ea"/>
                <a:cs typeface="+mn-cs"/>
              </a:rPr>
              <a:t>增加以固定设施（包括输油、输水和输电网等）运输货物的运输方式；修改进出境旅客随身携带货物的运输方式。</a:t>
            </a:r>
            <a:endParaRPr lang="en-US" altLang="zh-CN" sz="1200" kern="1200" dirty="0">
              <a:solidFill>
                <a:schemeClr val="tx1"/>
              </a:solidFill>
              <a:effectLst/>
              <a:latin typeface="+mn-lt"/>
              <a:ea typeface="+mn-ea"/>
              <a:cs typeface="+mn-cs"/>
            </a:endParaRPr>
          </a:p>
          <a:p>
            <a:r>
              <a:rPr lang="zh-CN" altLang="en-US" sz="1200" kern="1200" dirty="0">
                <a:solidFill>
                  <a:schemeClr val="tx1"/>
                </a:solidFill>
                <a:effectLst/>
                <a:latin typeface="+mn-lt"/>
                <a:ea typeface="+mn-ea"/>
                <a:cs typeface="+mn-cs"/>
              </a:rPr>
              <a:t>该项共有</a:t>
            </a:r>
            <a:r>
              <a:rPr lang="en-US" altLang="zh-CN" sz="1200" kern="1200" dirty="0">
                <a:solidFill>
                  <a:schemeClr val="tx1"/>
                </a:solidFill>
                <a:effectLst/>
                <a:latin typeface="+mn-lt"/>
                <a:ea typeface="+mn-ea"/>
                <a:cs typeface="+mn-cs"/>
              </a:rPr>
              <a:t>3</a:t>
            </a:r>
            <a:r>
              <a:rPr lang="zh-CN" altLang="en-US" sz="1200" kern="1200" dirty="0">
                <a:solidFill>
                  <a:schemeClr val="tx1"/>
                </a:solidFill>
                <a:effectLst/>
                <a:latin typeface="+mn-lt"/>
                <a:ea typeface="+mn-ea"/>
                <a:cs typeface="+mn-cs"/>
              </a:rPr>
              <a:t>页，此页为第</a:t>
            </a:r>
            <a:r>
              <a:rPr lang="en-US" altLang="zh-CN" sz="1200" kern="1200" dirty="0">
                <a:solidFill>
                  <a:schemeClr val="tx1"/>
                </a:solidFill>
                <a:effectLst/>
                <a:latin typeface="+mn-lt"/>
                <a:ea typeface="+mn-ea"/>
                <a:cs typeface="+mn-cs"/>
              </a:rPr>
              <a:t>1</a:t>
            </a:r>
            <a:r>
              <a:rPr lang="zh-CN" altLang="en-US" sz="1200" kern="1200" dirty="0">
                <a:solidFill>
                  <a:schemeClr val="tx1"/>
                </a:solidFill>
                <a:effectLst/>
                <a:latin typeface="+mn-lt"/>
                <a:ea typeface="+mn-ea"/>
                <a:cs typeface="+mn-cs"/>
              </a:rPr>
              <a:t>页。</a:t>
            </a:r>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18</a:t>
            </a:fld>
            <a:endParaRPr lang="zh-CN" altLang="en-US"/>
          </a:p>
        </p:txBody>
      </p:sp>
    </p:spTree>
    <p:extLst>
      <p:ext uri="{BB962C8B-B14F-4D97-AF65-F5344CB8AC3E}">
        <p14:creationId xmlns:p14="http://schemas.microsoft.com/office/powerpoint/2010/main" val="306787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a:t>该项目数据类型为</a:t>
            </a:r>
            <a:r>
              <a:rPr lang="en-US" altLang="zh-CN" dirty="0"/>
              <a:t>1</a:t>
            </a:r>
            <a:r>
              <a:rPr lang="zh-CN" altLang="en-US" dirty="0"/>
              <a:t>位字符型。关检共有</a:t>
            </a:r>
            <a:r>
              <a:rPr lang="zh-CN" altLang="en-US" sz="1200" kern="1200" dirty="0">
                <a:solidFill>
                  <a:schemeClr val="tx1"/>
                </a:solidFill>
                <a:effectLst/>
                <a:latin typeface="+mn-lt"/>
                <a:ea typeface="+mn-ea"/>
                <a:cs typeface="+mn-cs"/>
              </a:rPr>
              <a:t>项目。报关单表头项目。</a:t>
            </a:r>
            <a:endParaRPr lang="en-US" altLang="zh-CN" dirty="0"/>
          </a:p>
          <a:p>
            <a:endParaRPr lang="en-US" altLang="zh-CN" sz="1200" kern="1200" dirty="0">
              <a:solidFill>
                <a:schemeClr val="tx1"/>
              </a:solidFill>
              <a:effectLst/>
              <a:latin typeface="+mn-lt"/>
              <a:ea typeface="+mn-ea"/>
              <a:cs typeface="+mn-cs"/>
            </a:endParaRPr>
          </a:p>
          <a:p>
            <a:r>
              <a:rPr lang="zh-CN" altLang="en-US" sz="1200" kern="1200" dirty="0">
                <a:solidFill>
                  <a:schemeClr val="tx1"/>
                </a:solidFill>
                <a:effectLst/>
                <a:latin typeface="+mn-lt"/>
                <a:ea typeface="+mn-ea"/>
                <a:cs typeface="+mn-cs"/>
              </a:rPr>
              <a:t>该项共有</a:t>
            </a:r>
            <a:r>
              <a:rPr lang="en-US" altLang="zh-CN" sz="1200" kern="1200" dirty="0">
                <a:solidFill>
                  <a:schemeClr val="tx1"/>
                </a:solidFill>
                <a:effectLst/>
                <a:latin typeface="+mn-lt"/>
                <a:ea typeface="+mn-ea"/>
                <a:cs typeface="+mn-cs"/>
              </a:rPr>
              <a:t>3</a:t>
            </a:r>
            <a:r>
              <a:rPr lang="zh-CN" altLang="en-US" sz="1200" kern="1200" dirty="0">
                <a:solidFill>
                  <a:schemeClr val="tx1"/>
                </a:solidFill>
                <a:effectLst/>
                <a:latin typeface="+mn-lt"/>
                <a:ea typeface="+mn-ea"/>
                <a:cs typeface="+mn-cs"/>
              </a:rPr>
              <a:t>页，此页为第</a:t>
            </a:r>
            <a:r>
              <a:rPr lang="en-US" altLang="zh-CN" sz="1200" kern="1200" dirty="0">
                <a:solidFill>
                  <a:schemeClr val="tx1"/>
                </a:solidFill>
                <a:effectLst/>
                <a:latin typeface="+mn-lt"/>
                <a:ea typeface="+mn-ea"/>
                <a:cs typeface="+mn-cs"/>
              </a:rPr>
              <a:t>2</a:t>
            </a:r>
            <a:r>
              <a:rPr lang="zh-CN" altLang="en-US" sz="1200" kern="1200" dirty="0">
                <a:solidFill>
                  <a:schemeClr val="tx1"/>
                </a:solidFill>
                <a:effectLst/>
                <a:latin typeface="+mn-lt"/>
                <a:ea typeface="+mn-ea"/>
                <a:cs typeface="+mn-cs"/>
              </a:rPr>
              <a:t>页。</a:t>
            </a:r>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19</a:t>
            </a:fld>
            <a:endParaRPr lang="zh-CN" altLang="en-US"/>
          </a:p>
        </p:txBody>
      </p:sp>
    </p:spTree>
    <p:extLst>
      <p:ext uri="{BB962C8B-B14F-4D97-AF65-F5344CB8AC3E}">
        <p14:creationId xmlns:p14="http://schemas.microsoft.com/office/powerpoint/2010/main" val="34325042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a:t>该项目数据类型为</a:t>
            </a:r>
            <a:r>
              <a:rPr lang="en-US" altLang="zh-CN" dirty="0"/>
              <a:t>1</a:t>
            </a:r>
            <a:r>
              <a:rPr lang="zh-CN" altLang="en-US" dirty="0"/>
              <a:t>位字符型。关检共有</a:t>
            </a:r>
            <a:r>
              <a:rPr lang="zh-CN" altLang="en-US" sz="1200" kern="1200" dirty="0">
                <a:solidFill>
                  <a:schemeClr val="tx1"/>
                </a:solidFill>
                <a:effectLst/>
                <a:latin typeface="+mn-lt"/>
                <a:ea typeface="+mn-ea"/>
                <a:cs typeface="+mn-cs"/>
              </a:rPr>
              <a:t>项目。报关单表头项目。</a:t>
            </a:r>
            <a:endParaRPr lang="en-US" altLang="zh-CN" dirty="0"/>
          </a:p>
          <a:p>
            <a:endParaRPr lang="en-US" altLang="zh-CN" sz="1200" kern="1200" dirty="0">
              <a:solidFill>
                <a:schemeClr val="tx1"/>
              </a:solidFill>
              <a:effectLst/>
              <a:latin typeface="+mn-lt"/>
              <a:ea typeface="+mn-ea"/>
              <a:cs typeface="+mn-cs"/>
            </a:endParaRPr>
          </a:p>
          <a:p>
            <a:r>
              <a:rPr lang="zh-CN" altLang="en-US" sz="1200" kern="1200" dirty="0">
                <a:solidFill>
                  <a:schemeClr val="tx1"/>
                </a:solidFill>
                <a:effectLst/>
                <a:latin typeface="+mn-lt"/>
                <a:ea typeface="+mn-ea"/>
                <a:cs typeface="+mn-cs"/>
              </a:rPr>
              <a:t>该项共有</a:t>
            </a:r>
            <a:r>
              <a:rPr lang="en-US" altLang="zh-CN" sz="1200" kern="1200" dirty="0">
                <a:solidFill>
                  <a:schemeClr val="tx1"/>
                </a:solidFill>
                <a:effectLst/>
                <a:latin typeface="+mn-lt"/>
                <a:ea typeface="+mn-ea"/>
                <a:cs typeface="+mn-cs"/>
              </a:rPr>
              <a:t>3</a:t>
            </a:r>
            <a:r>
              <a:rPr lang="zh-CN" altLang="en-US" sz="1200" kern="1200" dirty="0">
                <a:solidFill>
                  <a:schemeClr val="tx1"/>
                </a:solidFill>
                <a:effectLst/>
                <a:latin typeface="+mn-lt"/>
                <a:ea typeface="+mn-ea"/>
                <a:cs typeface="+mn-cs"/>
              </a:rPr>
              <a:t>页，此页为第</a:t>
            </a:r>
            <a:r>
              <a:rPr lang="en-US" altLang="zh-CN" sz="1200" kern="1200" dirty="0">
                <a:solidFill>
                  <a:schemeClr val="tx1"/>
                </a:solidFill>
                <a:effectLst/>
                <a:latin typeface="+mn-lt"/>
                <a:ea typeface="+mn-ea"/>
                <a:cs typeface="+mn-cs"/>
              </a:rPr>
              <a:t>3</a:t>
            </a:r>
            <a:r>
              <a:rPr lang="zh-CN" altLang="en-US" sz="1200" kern="1200" dirty="0">
                <a:solidFill>
                  <a:schemeClr val="tx1"/>
                </a:solidFill>
                <a:effectLst/>
                <a:latin typeface="+mn-lt"/>
                <a:ea typeface="+mn-ea"/>
                <a:cs typeface="+mn-cs"/>
              </a:rPr>
              <a:t>页。</a:t>
            </a:r>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20</a:t>
            </a:fld>
            <a:endParaRPr lang="zh-CN" altLang="en-US"/>
          </a:p>
        </p:txBody>
      </p:sp>
    </p:spTree>
    <p:extLst>
      <p:ext uri="{BB962C8B-B14F-4D97-AF65-F5344CB8AC3E}">
        <p14:creationId xmlns:p14="http://schemas.microsoft.com/office/powerpoint/2010/main" val="34062470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a:t>该项目数据类型为字符型，最多支持录入</a:t>
            </a:r>
            <a:r>
              <a:rPr lang="en-US" altLang="zh-CN" dirty="0"/>
              <a:t>32</a:t>
            </a:r>
            <a:r>
              <a:rPr lang="zh-CN" altLang="en-US" dirty="0"/>
              <a:t>位。关检共有</a:t>
            </a:r>
            <a:r>
              <a:rPr lang="zh-CN" altLang="en-US" sz="1200" kern="1200" dirty="0">
                <a:solidFill>
                  <a:schemeClr val="tx1"/>
                </a:solidFill>
                <a:effectLst/>
                <a:latin typeface="+mn-lt"/>
                <a:ea typeface="+mn-ea"/>
                <a:cs typeface="+mn-cs"/>
              </a:rPr>
              <a:t>项目。报关单表头项目。</a:t>
            </a:r>
            <a:endParaRPr lang="en-US" altLang="zh-CN" dirty="0"/>
          </a:p>
          <a:p>
            <a:endParaRPr lang="en-US" altLang="zh-CN" sz="1200" kern="1200" dirty="0">
              <a:solidFill>
                <a:schemeClr val="tx1"/>
              </a:solidFill>
              <a:effectLst/>
              <a:latin typeface="+mn-lt"/>
              <a:ea typeface="+mn-ea"/>
              <a:cs typeface="+mn-cs"/>
            </a:endParaRPr>
          </a:p>
          <a:p>
            <a:r>
              <a:rPr lang="zh-CN" altLang="en-US" sz="1200" kern="1200" dirty="0">
                <a:solidFill>
                  <a:schemeClr val="tx1"/>
                </a:solidFill>
                <a:effectLst/>
                <a:latin typeface="+mn-lt"/>
                <a:ea typeface="+mn-ea"/>
                <a:cs typeface="+mn-cs"/>
              </a:rPr>
              <a:t>该项共有</a:t>
            </a:r>
            <a:r>
              <a:rPr lang="en-US" altLang="zh-CN" sz="1200" kern="1200" dirty="0">
                <a:solidFill>
                  <a:schemeClr val="tx1"/>
                </a:solidFill>
                <a:effectLst/>
                <a:latin typeface="+mn-lt"/>
                <a:ea typeface="+mn-ea"/>
                <a:cs typeface="+mn-cs"/>
              </a:rPr>
              <a:t>3</a:t>
            </a:r>
            <a:r>
              <a:rPr lang="zh-CN" altLang="en-US" sz="1200" kern="1200" dirty="0">
                <a:solidFill>
                  <a:schemeClr val="tx1"/>
                </a:solidFill>
                <a:effectLst/>
                <a:latin typeface="+mn-lt"/>
                <a:ea typeface="+mn-ea"/>
                <a:cs typeface="+mn-cs"/>
              </a:rPr>
              <a:t>页，此页为第</a:t>
            </a:r>
            <a:r>
              <a:rPr lang="en-US" altLang="zh-CN" sz="1200" kern="1200" dirty="0">
                <a:solidFill>
                  <a:schemeClr val="tx1"/>
                </a:solidFill>
                <a:effectLst/>
                <a:latin typeface="+mn-lt"/>
                <a:ea typeface="+mn-ea"/>
                <a:cs typeface="+mn-cs"/>
              </a:rPr>
              <a:t>1</a:t>
            </a:r>
            <a:r>
              <a:rPr lang="zh-CN" altLang="en-US" sz="1200" kern="1200" dirty="0">
                <a:solidFill>
                  <a:schemeClr val="tx1"/>
                </a:solidFill>
                <a:effectLst/>
                <a:latin typeface="+mn-lt"/>
                <a:ea typeface="+mn-ea"/>
                <a:cs typeface="+mn-cs"/>
              </a:rPr>
              <a:t>页。</a:t>
            </a:r>
            <a:endParaRPr lang="zh-CN" altLang="en-US" dirty="0"/>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21</a:t>
            </a:fld>
            <a:endParaRPr lang="zh-CN" altLang="en-US"/>
          </a:p>
        </p:txBody>
      </p:sp>
    </p:spTree>
    <p:extLst>
      <p:ext uri="{BB962C8B-B14F-4D97-AF65-F5344CB8AC3E}">
        <p14:creationId xmlns:p14="http://schemas.microsoft.com/office/powerpoint/2010/main" val="13324042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a:t>该项目数据类型为字符型，最多支持录入</a:t>
            </a:r>
            <a:r>
              <a:rPr lang="en-US" altLang="zh-CN" dirty="0"/>
              <a:t>32</a:t>
            </a:r>
            <a:r>
              <a:rPr lang="zh-CN" altLang="en-US" dirty="0"/>
              <a:t>位。关检共有</a:t>
            </a:r>
            <a:r>
              <a:rPr lang="zh-CN" altLang="en-US" sz="1200" kern="1200" dirty="0">
                <a:solidFill>
                  <a:schemeClr val="tx1"/>
                </a:solidFill>
                <a:effectLst/>
                <a:latin typeface="+mn-lt"/>
                <a:ea typeface="+mn-ea"/>
                <a:cs typeface="+mn-cs"/>
              </a:rPr>
              <a:t>项目。报关单表头项目。</a:t>
            </a:r>
            <a:endParaRPr lang="en-US" altLang="zh-CN" dirty="0"/>
          </a:p>
          <a:p>
            <a:endParaRPr lang="en-US" altLang="zh-CN" sz="1200" kern="1200" dirty="0">
              <a:solidFill>
                <a:schemeClr val="tx1"/>
              </a:solidFill>
              <a:effectLst/>
              <a:latin typeface="+mn-lt"/>
              <a:ea typeface="+mn-ea"/>
              <a:cs typeface="+mn-cs"/>
            </a:endParaRPr>
          </a:p>
          <a:p>
            <a:r>
              <a:rPr lang="zh-CN" altLang="en-US" sz="1200" kern="1200" dirty="0">
                <a:solidFill>
                  <a:schemeClr val="tx1"/>
                </a:solidFill>
                <a:effectLst/>
                <a:latin typeface="+mn-lt"/>
                <a:ea typeface="+mn-ea"/>
                <a:cs typeface="+mn-cs"/>
              </a:rPr>
              <a:t>该项共有</a:t>
            </a:r>
            <a:r>
              <a:rPr lang="en-US" altLang="zh-CN" sz="1200" kern="1200" dirty="0">
                <a:solidFill>
                  <a:schemeClr val="tx1"/>
                </a:solidFill>
                <a:effectLst/>
                <a:latin typeface="+mn-lt"/>
                <a:ea typeface="+mn-ea"/>
                <a:cs typeface="+mn-cs"/>
              </a:rPr>
              <a:t>3</a:t>
            </a:r>
            <a:r>
              <a:rPr lang="zh-CN" altLang="en-US" sz="1200" kern="1200" dirty="0">
                <a:solidFill>
                  <a:schemeClr val="tx1"/>
                </a:solidFill>
                <a:effectLst/>
                <a:latin typeface="+mn-lt"/>
                <a:ea typeface="+mn-ea"/>
                <a:cs typeface="+mn-cs"/>
              </a:rPr>
              <a:t>页，此页为第</a:t>
            </a:r>
            <a:r>
              <a:rPr lang="en-US" altLang="zh-CN" sz="1200" kern="1200" dirty="0">
                <a:solidFill>
                  <a:schemeClr val="tx1"/>
                </a:solidFill>
                <a:effectLst/>
                <a:latin typeface="+mn-lt"/>
                <a:ea typeface="+mn-ea"/>
                <a:cs typeface="+mn-cs"/>
              </a:rPr>
              <a:t>2</a:t>
            </a:r>
            <a:r>
              <a:rPr lang="zh-CN" altLang="en-US" sz="1200" kern="1200" dirty="0">
                <a:solidFill>
                  <a:schemeClr val="tx1"/>
                </a:solidFill>
                <a:effectLst/>
                <a:latin typeface="+mn-lt"/>
                <a:ea typeface="+mn-ea"/>
                <a:cs typeface="+mn-cs"/>
              </a:rPr>
              <a:t>页。</a:t>
            </a:r>
            <a:endParaRPr lang="zh-CN" altLang="en-US" dirty="0"/>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22</a:t>
            </a:fld>
            <a:endParaRPr lang="zh-CN" altLang="en-US"/>
          </a:p>
        </p:txBody>
      </p:sp>
    </p:spTree>
    <p:extLst>
      <p:ext uri="{BB962C8B-B14F-4D97-AF65-F5344CB8AC3E}">
        <p14:creationId xmlns:p14="http://schemas.microsoft.com/office/powerpoint/2010/main" val="761202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该项目数据类型为</a:t>
            </a:r>
            <a:r>
              <a:rPr lang="en-US" altLang="zh-CN" dirty="0"/>
              <a:t>1</a:t>
            </a:r>
            <a:r>
              <a:rPr lang="zh-CN" altLang="en-US" dirty="0"/>
              <a:t>位字符型。</a:t>
            </a:r>
            <a:endParaRPr lang="en-US" altLang="zh-CN" dirty="0"/>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a:solidFill>
                  <a:schemeClr val="tx1"/>
                </a:solidFill>
                <a:effectLst/>
                <a:latin typeface="+mn-lt"/>
                <a:ea typeface="+mn-ea"/>
                <a:cs typeface="+mn-cs"/>
              </a:rPr>
              <a:t>关务独有项目。报关单表头项目。</a:t>
            </a:r>
            <a:endParaRPr lang="en-US" altLang="zh-CN" dirty="0"/>
          </a:p>
          <a:p>
            <a:r>
              <a:rPr lang="zh-CN" altLang="en-US" dirty="0"/>
              <a:t>（一）有纸报关指没有与海关签订通关无纸化企业报关填报用，报关单不传输随附单据。</a:t>
            </a:r>
          </a:p>
          <a:p>
            <a:r>
              <a:rPr lang="zh-CN" altLang="en-US" dirty="0"/>
              <a:t>（二）有纸带清单报关指没有与海关签订通关无纸化企业报关带有清单的集中申报报关单用，报关单不传输随附单据。</a:t>
            </a:r>
          </a:p>
          <a:p>
            <a:r>
              <a:rPr lang="zh-CN" altLang="en-US" dirty="0"/>
              <a:t>（三）无纸带清单报关指没有与海关签订通关无纸化企业报关带有清单的集中申报报关单用，报关单上传输随附单据。</a:t>
            </a:r>
          </a:p>
          <a:p>
            <a:r>
              <a:rPr lang="zh-CN" altLang="en-US" dirty="0"/>
              <a:t>（四）通关无纸化指与海关签订通关无纸化企业报关填报用，报关单上传输随附单据。</a:t>
            </a:r>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5</a:t>
            </a:fld>
            <a:endParaRPr lang="zh-CN" altLang="en-US"/>
          </a:p>
        </p:txBody>
      </p:sp>
    </p:spTree>
    <p:extLst>
      <p:ext uri="{BB962C8B-B14F-4D97-AF65-F5344CB8AC3E}">
        <p14:creationId xmlns:p14="http://schemas.microsoft.com/office/powerpoint/2010/main" val="31672377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a:t>该项目数据类型为字符型，最多支持录入</a:t>
            </a:r>
            <a:r>
              <a:rPr lang="en-US" altLang="zh-CN" dirty="0"/>
              <a:t>32</a:t>
            </a:r>
            <a:r>
              <a:rPr lang="zh-CN" altLang="en-US" dirty="0"/>
              <a:t>位。关检共有</a:t>
            </a:r>
            <a:r>
              <a:rPr lang="zh-CN" altLang="en-US" sz="1200" kern="1200" dirty="0">
                <a:solidFill>
                  <a:schemeClr val="tx1"/>
                </a:solidFill>
                <a:effectLst/>
                <a:latin typeface="+mn-lt"/>
                <a:ea typeface="+mn-ea"/>
                <a:cs typeface="+mn-cs"/>
              </a:rPr>
              <a:t>项目。报关单表头项目。</a:t>
            </a:r>
            <a:endParaRPr lang="en-US" altLang="zh-CN" dirty="0"/>
          </a:p>
          <a:p>
            <a:endParaRPr lang="en-US" altLang="zh-CN" sz="1200" kern="1200" dirty="0">
              <a:solidFill>
                <a:schemeClr val="tx1"/>
              </a:solidFill>
              <a:effectLst/>
              <a:latin typeface="+mn-lt"/>
              <a:ea typeface="+mn-ea"/>
              <a:cs typeface="+mn-cs"/>
            </a:endParaRPr>
          </a:p>
          <a:p>
            <a:r>
              <a:rPr lang="zh-CN" altLang="en-US" sz="1200" kern="1200" dirty="0">
                <a:solidFill>
                  <a:schemeClr val="tx1"/>
                </a:solidFill>
                <a:effectLst/>
                <a:latin typeface="+mn-lt"/>
                <a:ea typeface="+mn-ea"/>
                <a:cs typeface="+mn-cs"/>
              </a:rPr>
              <a:t>该项共有</a:t>
            </a:r>
            <a:r>
              <a:rPr lang="en-US" altLang="zh-CN" sz="1200" kern="1200" dirty="0">
                <a:solidFill>
                  <a:schemeClr val="tx1"/>
                </a:solidFill>
                <a:effectLst/>
                <a:latin typeface="+mn-lt"/>
                <a:ea typeface="+mn-ea"/>
                <a:cs typeface="+mn-cs"/>
              </a:rPr>
              <a:t>3</a:t>
            </a:r>
            <a:r>
              <a:rPr lang="zh-CN" altLang="en-US" sz="1200" kern="1200" dirty="0">
                <a:solidFill>
                  <a:schemeClr val="tx1"/>
                </a:solidFill>
                <a:effectLst/>
                <a:latin typeface="+mn-lt"/>
                <a:ea typeface="+mn-ea"/>
                <a:cs typeface="+mn-cs"/>
              </a:rPr>
              <a:t>页，此页为第</a:t>
            </a:r>
            <a:r>
              <a:rPr lang="en-US" altLang="zh-CN" sz="1200" kern="1200" dirty="0">
                <a:solidFill>
                  <a:schemeClr val="tx1"/>
                </a:solidFill>
                <a:effectLst/>
                <a:latin typeface="+mn-lt"/>
                <a:ea typeface="+mn-ea"/>
                <a:cs typeface="+mn-cs"/>
              </a:rPr>
              <a:t>3</a:t>
            </a:r>
            <a:r>
              <a:rPr lang="zh-CN" altLang="en-US" sz="1200" kern="1200" dirty="0">
                <a:solidFill>
                  <a:schemeClr val="tx1"/>
                </a:solidFill>
                <a:effectLst/>
                <a:latin typeface="+mn-lt"/>
                <a:ea typeface="+mn-ea"/>
                <a:cs typeface="+mn-cs"/>
              </a:rPr>
              <a:t>页。</a:t>
            </a:r>
            <a:endParaRPr lang="zh-CN" altLang="en-US" dirty="0"/>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23</a:t>
            </a:fld>
            <a:endParaRPr lang="zh-CN" altLang="en-US"/>
          </a:p>
        </p:txBody>
      </p:sp>
    </p:spTree>
    <p:extLst>
      <p:ext uri="{BB962C8B-B14F-4D97-AF65-F5344CB8AC3E}">
        <p14:creationId xmlns:p14="http://schemas.microsoft.com/office/powerpoint/2010/main" val="11735543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a:t>该项目数据类型为字符型，最多支持录入</a:t>
            </a:r>
            <a:r>
              <a:rPr lang="en-US" altLang="zh-CN" dirty="0"/>
              <a:t>32</a:t>
            </a:r>
            <a:r>
              <a:rPr lang="zh-CN" altLang="en-US" dirty="0"/>
              <a:t>位。关检共有</a:t>
            </a:r>
            <a:r>
              <a:rPr lang="zh-CN" altLang="en-US" sz="1200" kern="1200" dirty="0">
                <a:solidFill>
                  <a:schemeClr val="tx1"/>
                </a:solidFill>
                <a:effectLst/>
                <a:latin typeface="+mn-lt"/>
                <a:ea typeface="+mn-ea"/>
                <a:cs typeface="+mn-cs"/>
              </a:rPr>
              <a:t>项目。报关单表头项目。</a:t>
            </a:r>
            <a:endParaRPr lang="en-US" altLang="zh-CN" dirty="0"/>
          </a:p>
          <a:p>
            <a:endParaRPr lang="en-US" altLang="zh-CN" sz="1200" kern="1200" dirty="0">
              <a:solidFill>
                <a:schemeClr val="tx1"/>
              </a:solidFill>
              <a:effectLst/>
              <a:latin typeface="+mn-lt"/>
              <a:ea typeface="+mn-ea"/>
              <a:cs typeface="+mn-cs"/>
            </a:endParaRPr>
          </a:p>
          <a:p>
            <a:r>
              <a:rPr lang="zh-CN" altLang="en-US" sz="1200" kern="1200" dirty="0">
                <a:solidFill>
                  <a:schemeClr val="tx1"/>
                </a:solidFill>
                <a:effectLst/>
                <a:latin typeface="+mn-lt"/>
                <a:ea typeface="+mn-ea"/>
                <a:cs typeface="+mn-cs"/>
              </a:rPr>
              <a:t>该项共有</a:t>
            </a:r>
            <a:r>
              <a:rPr lang="en-US" altLang="zh-CN" sz="1200" kern="1200" dirty="0">
                <a:solidFill>
                  <a:schemeClr val="tx1"/>
                </a:solidFill>
                <a:effectLst/>
                <a:latin typeface="+mn-lt"/>
                <a:ea typeface="+mn-ea"/>
                <a:cs typeface="+mn-cs"/>
              </a:rPr>
              <a:t>2</a:t>
            </a:r>
            <a:r>
              <a:rPr lang="zh-CN" altLang="en-US" sz="1200" kern="1200" dirty="0">
                <a:solidFill>
                  <a:schemeClr val="tx1"/>
                </a:solidFill>
                <a:effectLst/>
                <a:latin typeface="+mn-lt"/>
                <a:ea typeface="+mn-ea"/>
                <a:cs typeface="+mn-cs"/>
              </a:rPr>
              <a:t>页，此页为第</a:t>
            </a:r>
            <a:r>
              <a:rPr lang="en-US" altLang="zh-CN" sz="1200" kern="1200" dirty="0">
                <a:solidFill>
                  <a:schemeClr val="tx1"/>
                </a:solidFill>
                <a:effectLst/>
                <a:latin typeface="+mn-lt"/>
                <a:ea typeface="+mn-ea"/>
                <a:cs typeface="+mn-cs"/>
              </a:rPr>
              <a:t>1</a:t>
            </a:r>
            <a:r>
              <a:rPr lang="zh-CN" altLang="en-US" sz="1200" kern="1200" dirty="0">
                <a:solidFill>
                  <a:schemeClr val="tx1"/>
                </a:solidFill>
                <a:effectLst/>
                <a:latin typeface="+mn-lt"/>
                <a:ea typeface="+mn-ea"/>
                <a:cs typeface="+mn-cs"/>
              </a:rPr>
              <a:t>页。</a:t>
            </a:r>
            <a:endParaRPr lang="zh-CN" altLang="en-US" dirty="0"/>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24</a:t>
            </a:fld>
            <a:endParaRPr lang="zh-CN" altLang="en-US"/>
          </a:p>
        </p:txBody>
      </p:sp>
    </p:spTree>
    <p:extLst>
      <p:ext uri="{BB962C8B-B14F-4D97-AF65-F5344CB8AC3E}">
        <p14:creationId xmlns:p14="http://schemas.microsoft.com/office/powerpoint/2010/main" val="26667359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a:t>该项目数据类型为字符型，最多支持录入</a:t>
            </a:r>
            <a:r>
              <a:rPr lang="en-US" altLang="zh-CN" dirty="0"/>
              <a:t>32</a:t>
            </a:r>
            <a:r>
              <a:rPr lang="zh-CN" altLang="en-US" dirty="0"/>
              <a:t>位。关检共有</a:t>
            </a:r>
            <a:r>
              <a:rPr lang="zh-CN" altLang="en-US" sz="1200" kern="1200" dirty="0">
                <a:solidFill>
                  <a:schemeClr val="tx1"/>
                </a:solidFill>
                <a:effectLst/>
                <a:latin typeface="+mn-lt"/>
                <a:ea typeface="+mn-ea"/>
                <a:cs typeface="+mn-cs"/>
              </a:rPr>
              <a:t>项目。报关单表头项目。</a:t>
            </a:r>
            <a:endParaRPr lang="en-US" altLang="zh-CN" dirty="0"/>
          </a:p>
          <a:p>
            <a:endParaRPr lang="en-US" altLang="zh-CN" sz="1200" kern="1200" dirty="0">
              <a:solidFill>
                <a:schemeClr val="tx1"/>
              </a:solidFill>
              <a:effectLst/>
              <a:latin typeface="+mn-lt"/>
              <a:ea typeface="+mn-ea"/>
              <a:cs typeface="+mn-cs"/>
            </a:endParaRPr>
          </a:p>
          <a:p>
            <a:r>
              <a:rPr lang="zh-CN" altLang="en-US" sz="1200" kern="1200" dirty="0">
                <a:solidFill>
                  <a:schemeClr val="tx1"/>
                </a:solidFill>
                <a:effectLst/>
                <a:latin typeface="+mn-lt"/>
                <a:ea typeface="+mn-ea"/>
                <a:cs typeface="+mn-cs"/>
              </a:rPr>
              <a:t>该项共有</a:t>
            </a:r>
            <a:r>
              <a:rPr lang="en-US" altLang="zh-CN" sz="1200" kern="1200" dirty="0">
                <a:solidFill>
                  <a:schemeClr val="tx1"/>
                </a:solidFill>
                <a:effectLst/>
                <a:latin typeface="+mn-lt"/>
                <a:ea typeface="+mn-ea"/>
                <a:cs typeface="+mn-cs"/>
              </a:rPr>
              <a:t>2</a:t>
            </a:r>
            <a:r>
              <a:rPr lang="zh-CN" altLang="en-US" sz="1200" kern="1200" dirty="0">
                <a:solidFill>
                  <a:schemeClr val="tx1"/>
                </a:solidFill>
                <a:effectLst/>
                <a:latin typeface="+mn-lt"/>
                <a:ea typeface="+mn-ea"/>
                <a:cs typeface="+mn-cs"/>
              </a:rPr>
              <a:t>页，此页为第</a:t>
            </a:r>
            <a:r>
              <a:rPr lang="en-US" altLang="zh-CN" sz="1200" kern="1200" dirty="0">
                <a:solidFill>
                  <a:schemeClr val="tx1"/>
                </a:solidFill>
                <a:effectLst/>
                <a:latin typeface="+mn-lt"/>
                <a:ea typeface="+mn-ea"/>
                <a:cs typeface="+mn-cs"/>
              </a:rPr>
              <a:t>2</a:t>
            </a:r>
            <a:r>
              <a:rPr lang="zh-CN" altLang="en-US" sz="1200" kern="1200" dirty="0">
                <a:solidFill>
                  <a:schemeClr val="tx1"/>
                </a:solidFill>
                <a:effectLst/>
                <a:latin typeface="+mn-lt"/>
                <a:ea typeface="+mn-ea"/>
                <a:cs typeface="+mn-cs"/>
              </a:rPr>
              <a:t>页。</a:t>
            </a:r>
            <a:endParaRPr lang="zh-CN" altLang="en-US" dirty="0"/>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25</a:t>
            </a:fld>
            <a:endParaRPr lang="zh-CN" altLang="en-US"/>
          </a:p>
        </p:txBody>
      </p:sp>
    </p:spTree>
    <p:extLst>
      <p:ext uri="{BB962C8B-B14F-4D97-AF65-F5344CB8AC3E}">
        <p14:creationId xmlns:p14="http://schemas.microsoft.com/office/powerpoint/2010/main" val="449464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zh-CN" sz="1200" kern="1200" dirty="0">
                <a:solidFill>
                  <a:schemeClr val="tx1"/>
                </a:solidFill>
                <a:effectLst/>
                <a:latin typeface="+mn-lt"/>
                <a:ea typeface="+mn-ea"/>
                <a:cs typeface="+mn-cs"/>
              </a:rPr>
              <a:t>该项目数据类型为</a:t>
            </a:r>
            <a:r>
              <a:rPr lang="en-US" altLang="zh-CN" sz="1200" kern="1200" dirty="0">
                <a:solidFill>
                  <a:schemeClr val="tx1"/>
                </a:solidFill>
                <a:effectLst/>
                <a:latin typeface="+mn-lt"/>
                <a:ea typeface="+mn-ea"/>
                <a:cs typeface="+mn-cs"/>
              </a:rPr>
              <a:t>12</a:t>
            </a:r>
            <a:r>
              <a:rPr lang="zh-CN" altLang="zh-CN" sz="1200" kern="1200" dirty="0">
                <a:solidFill>
                  <a:schemeClr val="tx1"/>
                </a:solidFill>
                <a:effectLst/>
                <a:latin typeface="+mn-lt"/>
                <a:ea typeface="+mn-ea"/>
                <a:cs typeface="+mn-cs"/>
              </a:rPr>
              <a:t>位字符型。</a:t>
            </a:r>
            <a:r>
              <a:rPr lang="zh-CN" altLang="en-US" sz="1200" kern="1200" dirty="0">
                <a:solidFill>
                  <a:schemeClr val="tx1"/>
                </a:solidFill>
                <a:effectLst/>
                <a:latin typeface="+mn-lt"/>
                <a:ea typeface="+mn-ea"/>
                <a:cs typeface="+mn-cs"/>
              </a:rPr>
              <a:t>关务独有项目。</a:t>
            </a:r>
            <a:r>
              <a:rPr lang="zh-CN" altLang="en-US" sz="1200" dirty="0">
                <a:latin typeface="宋体" panose="02010600030101010101" pitchFamily="2" charset="-122"/>
                <a:ea typeface="宋体" panose="02010600030101010101" pitchFamily="2" charset="-122"/>
              </a:rPr>
              <a:t>一是根据实际情况将“</a:t>
            </a:r>
            <a:r>
              <a:rPr lang="zh-CN" altLang="en-US" sz="1200" b="1" dirty="0">
                <a:solidFill>
                  <a:schemeClr val="accent2"/>
                </a:solidFill>
                <a:latin typeface="宋体" panose="02010600030101010101" pitchFamily="2" charset="-122"/>
                <a:ea typeface="宋体" panose="02010600030101010101" pitchFamily="2" charset="-122"/>
              </a:rPr>
              <a:t>减、免税备案审批</a:t>
            </a:r>
            <a:r>
              <a:rPr lang="zh-CN" altLang="en-US" sz="1200" dirty="0">
                <a:latin typeface="宋体" panose="02010600030101010101" pitchFamily="2" charset="-122"/>
                <a:ea typeface="宋体" panose="02010600030101010101" pitchFamily="2" charset="-122"/>
              </a:rPr>
              <a:t>”的表述修改为“</a:t>
            </a:r>
            <a:r>
              <a:rPr lang="zh-CN" altLang="en-US" sz="1200" b="1" dirty="0">
                <a:solidFill>
                  <a:srgbClr val="FF0000"/>
                </a:solidFill>
                <a:latin typeface="宋体" panose="02010600030101010101" pitchFamily="2" charset="-122"/>
                <a:ea typeface="宋体" panose="02010600030101010101" pitchFamily="2" charset="-122"/>
              </a:rPr>
              <a:t>减、免税审核确认</a:t>
            </a:r>
            <a:r>
              <a:rPr lang="zh-CN" altLang="en-US" sz="1200" dirty="0">
                <a:latin typeface="宋体" panose="02010600030101010101" pitchFamily="2" charset="-122"/>
                <a:ea typeface="宋体" panose="02010600030101010101" pitchFamily="2" charset="-122"/>
              </a:rPr>
              <a:t>”；二是补充了</a:t>
            </a:r>
            <a:r>
              <a:rPr lang="zh-CN" altLang="en-US" sz="1200" b="1" dirty="0">
                <a:solidFill>
                  <a:srgbClr val="FF0000"/>
                </a:solidFill>
                <a:latin typeface="宋体" panose="02010600030101010101" pitchFamily="2" charset="-122"/>
                <a:ea typeface="宋体" panose="02010600030101010101" pitchFamily="2" charset="-122"/>
              </a:rPr>
              <a:t>“海关特殊监管区域和保税监管场所保税账册”</a:t>
            </a:r>
            <a:r>
              <a:rPr lang="zh-CN" altLang="en-US" sz="1200" dirty="0">
                <a:latin typeface="宋体" panose="02010600030101010101" pitchFamily="2" charset="-122"/>
                <a:ea typeface="宋体" panose="02010600030101010101" pitchFamily="2" charset="-122"/>
              </a:rPr>
              <a:t>填报要求；三是对“加工贸易设备之间结转的填报要求下补充了</a:t>
            </a:r>
            <a:r>
              <a:rPr lang="zh-CN" altLang="en-US" sz="1200" b="1" dirty="0">
                <a:solidFill>
                  <a:srgbClr val="FF0000"/>
                </a:solidFill>
                <a:latin typeface="宋体" panose="02010600030101010101" pitchFamily="2" charset="-122"/>
                <a:ea typeface="宋体" panose="02010600030101010101" pitchFamily="2" charset="-122"/>
              </a:rPr>
              <a:t>“使用账册管理的海关特殊监管区域内减免税设备之间的结转”</a:t>
            </a:r>
            <a:r>
              <a:rPr lang="zh-CN" altLang="en-US" sz="1200" dirty="0">
                <a:latin typeface="宋体" panose="02010600030101010101" pitchFamily="2" charset="-122"/>
                <a:ea typeface="宋体" panose="02010600030101010101" pitchFamily="2" charset="-122"/>
              </a:rPr>
              <a:t>的适用情形。</a:t>
            </a:r>
            <a:endParaRPr lang="en-US" altLang="zh-CN" sz="1200" dirty="0">
              <a:latin typeface="宋体" panose="02010600030101010101" pitchFamily="2" charset="-122"/>
              <a:ea typeface="宋体" panose="02010600030101010101" pitchFamily="2" charset="-122"/>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a:solidFill>
                  <a:schemeClr val="tx1"/>
                </a:solidFill>
                <a:effectLst/>
                <a:latin typeface="+mn-lt"/>
                <a:ea typeface="+mn-ea"/>
                <a:cs typeface="+mn-cs"/>
              </a:rPr>
              <a:t>报关单表头项目。</a:t>
            </a:r>
            <a:endParaRPr lang="zh-CN" altLang="zh-CN" sz="1200" kern="1200" dirty="0">
              <a:solidFill>
                <a:schemeClr val="tx1"/>
              </a:solidFill>
              <a:effectLst/>
              <a:latin typeface="+mn-lt"/>
              <a:ea typeface="+mn-ea"/>
              <a:cs typeface="+mn-cs"/>
            </a:endParaRPr>
          </a:p>
          <a:p>
            <a:r>
              <a:rPr lang="zh-CN" altLang="en-US" dirty="0"/>
              <a:t>备案号为</a:t>
            </a:r>
            <a:r>
              <a:rPr lang="en-US" altLang="zh-CN" dirty="0"/>
              <a:t>12</a:t>
            </a:r>
            <a:r>
              <a:rPr lang="zh-CN" altLang="en-US" dirty="0"/>
              <a:t>位字符，结构如下：</a:t>
            </a:r>
          </a:p>
          <a:p>
            <a:r>
              <a:rPr lang="zh-CN" altLang="en-US" dirty="0"/>
              <a:t>（一）第</a:t>
            </a:r>
            <a:r>
              <a:rPr lang="en-US" altLang="zh-CN" dirty="0"/>
              <a:t>1</a:t>
            </a:r>
            <a:r>
              <a:rPr lang="zh-CN" altLang="en-US" dirty="0"/>
              <a:t>位为备案或审批文件的标记。</a:t>
            </a:r>
          </a:p>
          <a:p>
            <a:r>
              <a:rPr lang="en-US" altLang="zh-CN" dirty="0"/>
              <a:t>A  </a:t>
            </a:r>
            <a:r>
              <a:rPr lang="zh-CN" altLang="en-US" dirty="0"/>
              <a:t>外商投资企业为生产内销产品进口料件</a:t>
            </a:r>
          </a:p>
          <a:p>
            <a:r>
              <a:rPr lang="en-US" altLang="zh-CN" dirty="0"/>
              <a:t>B  </a:t>
            </a:r>
            <a:r>
              <a:rPr lang="zh-CN" altLang="en-US" dirty="0"/>
              <a:t>来料加工进出口货物</a:t>
            </a:r>
          </a:p>
          <a:p>
            <a:r>
              <a:rPr lang="en-US" altLang="zh-CN" dirty="0"/>
              <a:t>C  </a:t>
            </a:r>
            <a:r>
              <a:rPr lang="zh-CN" altLang="en-US" dirty="0"/>
              <a:t>进料加工进出口货物</a:t>
            </a:r>
          </a:p>
          <a:p>
            <a:r>
              <a:rPr lang="en-US" altLang="zh-CN" dirty="0"/>
              <a:t>D  </a:t>
            </a:r>
            <a:r>
              <a:rPr lang="zh-CN" altLang="en-US" dirty="0"/>
              <a:t>加工贸易不作价进口设备</a:t>
            </a:r>
          </a:p>
          <a:p>
            <a:r>
              <a:rPr lang="en-US" altLang="zh-CN" dirty="0"/>
              <a:t>E  </a:t>
            </a:r>
            <a:r>
              <a:rPr lang="zh-CN" altLang="en-US" dirty="0"/>
              <a:t>加工贸易电子帐册</a:t>
            </a:r>
          </a:p>
          <a:p>
            <a:r>
              <a:rPr lang="en-US" altLang="zh-CN" dirty="0"/>
              <a:t>G  </a:t>
            </a:r>
            <a:r>
              <a:rPr lang="zh-CN" altLang="en-US" dirty="0"/>
              <a:t>加工贸易深加工结转异地报关手册</a:t>
            </a:r>
          </a:p>
          <a:p>
            <a:r>
              <a:rPr lang="en-US" altLang="zh-CN" dirty="0"/>
              <a:t>F  </a:t>
            </a:r>
            <a:r>
              <a:rPr lang="zh-CN" altLang="en-US" dirty="0"/>
              <a:t>加工贸易异地报关手册</a:t>
            </a:r>
          </a:p>
          <a:p>
            <a:r>
              <a:rPr lang="en-US" altLang="zh-CN" dirty="0"/>
              <a:t>H  </a:t>
            </a:r>
            <a:r>
              <a:rPr lang="zh-CN" altLang="en-US" dirty="0"/>
              <a:t>出口加工区电子账册</a:t>
            </a:r>
          </a:p>
          <a:p>
            <a:r>
              <a:rPr lang="en-US" altLang="zh-CN" dirty="0"/>
              <a:t>J  </a:t>
            </a:r>
            <a:r>
              <a:rPr lang="zh-CN" altLang="en-US" dirty="0"/>
              <a:t>保税仓库记账式电子账册</a:t>
            </a:r>
          </a:p>
          <a:p>
            <a:r>
              <a:rPr lang="en-US" altLang="zh-CN" dirty="0"/>
              <a:t>K  </a:t>
            </a:r>
            <a:r>
              <a:rPr lang="zh-CN" altLang="en-US" dirty="0"/>
              <a:t>保税仓库备案式电子账册</a:t>
            </a:r>
          </a:p>
          <a:p>
            <a:r>
              <a:rPr lang="en-US" altLang="zh-CN" dirty="0"/>
              <a:t>Y  </a:t>
            </a:r>
            <a:r>
              <a:rPr lang="zh-CN" altLang="en-US" dirty="0"/>
              <a:t>原产地证书</a:t>
            </a:r>
          </a:p>
          <a:p>
            <a:r>
              <a:rPr lang="en-US" altLang="zh-CN" dirty="0"/>
              <a:t>Z  《</a:t>
            </a:r>
            <a:r>
              <a:rPr lang="zh-CN" altLang="en-US" dirty="0"/>
              <a:t>征免税证明</a:t>
            </a:r>
            <a:r>
              <a:rPr lang="en-US" altLang="zh-CN" dirty="0"/>
              <a:t>》</a:t>
            </a:r>
          </a:p>
          <a:p>
            <a:r>
              <a:rPr lang="en-US" altLang="zh-CN" dirty="0"/>
              <a:t>Q  </a:t>
            </a:r>
            <a:r>
              <a:rPr lang="zh-CN" altLang="en-US" dirty="0"/>
              <a:t>汽车零部件电子账册</a:t>
            </a:r>
          </a:p>
          <a:p>
            <a:r>
              <a:rPr lang="zh-CN" altLang="en-US" dirty="0"/>
              <a:t>（二）第</a:t>
            </a:r>
            <a:r>
              <a:rPr lang="en-US" altLang="zh-CN" dirty="0"/>
              <a:t>2-5</a:t>
            </a:r>
            <a:r>
              <a:rPr lang="zh-CN" altLang="en-US" dirty="0"/>
              <a:t>位为核发</a:t>
            </a:r>
            <a:r>
              <a:rPr lang="en-US" altLang="zh-CN" dirty="0"/>
              <a:t>《</a:t>
            </a:r>
            <a:r>
              <a:rPr lang="zh-CN" altLang="en-US" dirty="0"/>
              <a:t>加工贸易手册</a:t>
            </a:r>
            <a:r>
              <a:rPr lang="en-US" altLang="zh-CN" dirty="0"/>
              <a:t>》</a:t>
            </a:r>
            <a:r>
              <a:rPr lang="zh-CN" altLang="en-US" dirty="0"/>
              <a:t>、</a:t>
            </a:r>
            <a:r>
              <a:rPr lang="en-US" altLang="zh-CN" dirty="0"/>
              <a:t>《</a:t>
            </a:r>
            <a:r>
              <a:rPr lang="zh-CN" altLang="en-US" dirty="0"/>
              <a:t>征免税证明</a:t>
            </a:r>
            <a:r>
              <a:rPr lang="en-US" altLang="zh-CN" dirty="0"/>
              <a:t>》</a:t>
            </a:r>
            <a:r>
              <a:rPr lang="zh-CN" altLang="en-US" dirty="0"/>
              <a:t>等海关关区代码。</a:t>
            </a:r>
          </a:p>
          <a:p>
            <a:r>
              <a:rPr lang="zh-CN" altLang="en-US" dirty="0"/>
              <a:t>（三）第</a:t>
            </a:r>
            <a:r>
              <a:rPr lang="en-US" altLang="zh-CN" dirty="0"/>
              <a:t>6</a:t>
            </a:r>
            <a:r>
              <a:rPr lang="zh-CN" altLang="en-US" dirty="0"/>
              <a:t>位为年份最后一位，出口加工区设备电子账册第</a:t>
            </a:r>
            <a:r>
              <a:rPr lang="en-US" altLang="zh-CN" dirty="0"/>
              <a:t>6</a:t>
            </a:r>
            <a:r>
              <a:rPr lang="zh-CN" altLang="en-US" dirty="0"/>
              <a:t>位为“</a:t>
            </a:r>
            <a:r>
              <a:rPr lang="en-US" altLang="zh-CN" dirty="0"/>
              <a:t>D”</a:t>
            </a:r>
            <a:r>
              <a:rPr lang="zh-CN" altLang="en-US" dirty="0"/>
              <a:t>。</a:t>
            </a:r>
          </a:p>
          <a:p>
            <a:r>
              <a:rPr lang="zh-CN" altLang="en-US" dirty="0"/>
              <a:t>（四）第</a:t>
            </a:r>
            <a:r>
              <a:rPr lang="en-US" altLang="zh-CN" dirty="0"/>
              <a:t>7</a:t>
            </a:r>
            <a:r>
              <a:rPr lang="zh-CN" altLang="en-US" dirty="0"/>
              <a:t>位区分不同类型分别定义：</a:t>
            </a:r>
          </a:p>
          <a:p>
            <a:r>
              <a:rPr lang="zh-CN" altLang="en-US" dirty="0"/>
              <a:t> </a:t>
            </a:r>
            <a:r>
              <a:rPr lang="en-US" altLang="zh-CN" dirty="0"/>
              <a:t>1. </a:t>
            </a:r>
            <a:r>
              <a:rPr lang="zh-CN" altLang="en-US" dirty="0"/>
              <a:t>保税仓库电子账册（</a:t>
            </a:r>
            <a:r>
              <a:rPr lang="en-US" altLang="zh-CN" dirty="0"/>
              <a:t>K</a:t>
            </a:r>
            <a:r>
              <a:rPr lang="zh-CN" altLang="en-US" dirty="0"/>
              <a:t>、</a:t>
            </a:r>
            <a:r>
              <a:rPr lang="en-US" altLang="zh-CN" dirty="0"/>
              <a:t>J</a:t>
            </a:r>
            <a:r>
              <a:rPr lang="zh-CN" altLang="en-US" dirty="0"/>
              <a:t>）第</a:t>
            </a:r>
            <a:r>
              <a:rPr lang="en-US" altLang="zh-CN" dirty="0"/>
              <a:t>7</a:t>
            </a:r>
            <a:r>
              <a:rPr lang="zh-CN" altLang="en-US" dirty="0"/>
              <a:t>位为保税仓库类型代码。</a:t>
            </a:r>
          </a:p>
          <a:p>
            <a:r>
              <a:rPr lang="zh-CN" altLang="en-US" dirty="0"/>
              <a:t> </a:t>
            </a:r>
            <a:r>
              <a:rPr lang="en-US" altLang="zh-CN" dirty="0"/>
              <a:t>2. 《</a:t>
            </a:r>
            <a:r>
              <a:rPr lang="zh-CN" altLang="en-US" dirty="0"/>
              <a:t>加工贸易手册</a:t>
            </a:r>
            <a:r>
              <a:rPr lang="en-US" altLang="zh-CN" dirty="0"/>
              <a:t>》</a:t>
            </a:r>
            <a:r>
              <a:rPr lang="zh-CN" altLang="en-US" dirty="0"/>
              <a:t>第</a:t>
            </a:r>
            <a:r>
              <a:rPr lang="en-US" altLang="zh-CN" dirty="0"/>
              <a:t>7</a:t>
            </a:r>
            <a:r>
              <a:rPr lang="zh-CN" altLang="en-US" dirty="0"/>
              <a:t>位为企业经济类别代码。</a:t>
            </a:r>
          </a:p>
          <a:p>
            <a:r>
              <a:rPr lang="zh-CN" altLang="en-US" dirty="0"/>
              <a:t> </a:t>
            </a:r>
            <a:r>
              <a:rPr lang="en-US" altLang="zh-CN" dirty="0"/>
              <a:t>3. </a:t>
            </a:r>
            <a:r>
              <a:rPr lang="zh-CN" altLang="en-US" dirty="0"/>
              <a:t>深加工结转分册第</a:t>
            </a:r>
            <a:r>
              <a:rPr lang="en-US" altLang="zh-CN" dirty="0"/>
              <a:t>7</a:t>
            </a:r>
            <a:r>
              <a:rPr lang="zh-CN" altLang="en-US" dirty="0"/>
              <a:t>位为“</a:t>
            </a:r>
            <a:r>
              <a:rPr lang="en-US" altLang="zh-CN" dirty="0"/>
              <a:t>H”</a:t>
            </a:r>
            <a:r>
              <a:rPr lang="zh-CN" altLang="en-US" dirty="0"/>
              <a:t>，用于出口加工区深加工结转分册。</a:t>
            </a:r>
          </a:p>
          <a:p>
            <a:r>
              <a:rPr lang="zh-CN" altLang="en-US" dirty="0"/>
              <a:t> </a:t>
            </a:r>
            <a:r>
              <a:rPr lang="en-US" altLang="zh-CN" dirty="0"/>
              <a:t>4. 《</a:t>
            </a:r>
            <a:r>
              <a:rPr lang="zh-CN" altLang="en-US" dirty="0"/>
              <a:t>征免税证明</a:t>
            </a:r>
            <a:r>
              <a:rPr lang="en-US" altLang="zh-CN" dirty="0"/>
              <a:t>》</a:t>
            </a:r>
            <a:r>
              <a:rPr lang="zh-CN" altLang="en-US" dirty="0"/>
              <a:t>第</a:t>
            </a:r>
            <a:r>
              <a:rPr lang="en-US" altLang="zh-CN" dirty="0"/>
              <a:t>7</a:t>
            </a:r>
            <a:r>
              <a:rPr lang="zh-CN" altLang="en-US" dirty="0"/>
              <a:t>位为归档标志。</a:t>
            </a:r>
          </a:p>
          <a:p>
            <a:r>
              <a:rPr lang="zh-CN" altLang="en-US" dirty="0"/>
              <a:t>（五）第</a:t>
            </a:r>
            <a:r>
              <a:rPr lang="en-US" altLang="zh-CN" dirty="0"/>
              <a:t>8-12</a:t>
            </a:r>
            <a:r>
              <a:rPr lang="zh-CN" altLang="en-US" dirty="0"/>
              <a:t>位数为顺序码。</a:t>
            </a:r>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26</a:t>
            </a:fld>
            <a:endParaRPr lang="zh-CN" altLang="en-US"/>
          </a:p>
        </p:txBody>
      </p:sp>
    </p:spTree>
    <p:extLst>
      <p:ext uri="{BB962C8B-B14F-4D97-AF65-F5344CB8AC3E}">
        <p14:creationId xmlns:p14="http://schemas.microsoft.com/office/powerpoint/2010/main" val="5051065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该项目数据类型为</a:t>
            </a:r>
            <a:r>
              <a:rPr lang="en-US" altLang="zh-CN" dirty="0"/>
              <a:t>3</a:t>
            </a:r>
            <a:r>
              <a:rPr lang="zh-CN" altLang="en-US" dirty="0"/>
              <a:t>位字符型。</a:t>
            </a:r>
            <a:r>
              <a:rPr lang="zh-CN" altLang="en-US" sz="1200" kern="1200" dirty="0">
                <a:solidFill>
                  <a:schemeClr val="tx1"/>
                </a:solidFill>
                <a:effectLst/>
                <a:latin typeface="+mn-lt"/>
                <a:ea typeface="+mn-ea"/>
                <a:cs typeface="+mn-cs"/>
              </a:rPr>
              <a:t>关务独有项目。</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a:solidFill>
                  <a:schemeClr val="tx1"/>
                </a:solidFill>
                <a:effectLst/>
                <a:latin typeface="+mn-lt"/>
                <a:ea typeface="+mn-ea"/>
                <a:cs typeface="+mn-cs"/>
              </a:rPr>
              <a:t>报关单表头项目。</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kern="1200" dirty="0">
                <a:solidFill>
                  <a:schemeClr val="tx1"/>
                </a:solidFill>
                <a:effectLst/>
                <a:latin typeface="+mn-lt"/>
                <a:ea typeface="+mn-ea"/>
                <a:cs typeface="+mn-cs"/>
              </a:rPr>
              <a:t>加工贸易货物报关单特殊情况填报要求简化了很多，</a:t>
            </a:r>
            <a:r>
              <a:rPr lang="zh-CN" altLang="en-US" sz="1200" kern="1200" dirty="0">
                <a:solidFill>
                  <a:schemeClr val="tx1"/>
                </a:solidFill>
                <a:effectLst/>
                <a:latin typeface="+mn-lt"/>
                <a:ea typeface="+mn-ea"/>
                <a:cs typeface="+mn-cs"/>
              </a:rPr>
              <a:t>主要删除了以下三项</a:t>
            </a:r>
            <a:r>
              <a:rPr lang="en-US" altLang="zh-CN" sz="1200" kern="1200" dirty="0">
                <a:solidFill>
                  <a:schemeClr val="tx1"/>
                </a:solidFill>
                <a:effectLst/>
                <a:latin typeface="+mn-lt"/>
                <a:ea typeface="+mn-ea"/>
                <a:cs typeface="+mn-cs"/>
              </a:rPr>
              <a:t>1. </a:t>
            </a:r>
            <a:r>
              <a:rPr lang="zh-CN" altLang="zh-CN" sz="1200" kern="1200" dirty="0">
                <a:solidFill>
                  <a:schemeClr val="tx1"/>
                </a:solidFill>
                <a:effectLst/>
                <a:latin typeface="+mn-lt"/>
                <a:ea typeface="+mn-ea"/>
                <a:cs typeface="+mn-cs"/>
              </a:rPr>
              <a:t>保税工厂经营的加工贸易，根据《加工贸易手册》填报“进料加工”或“来料加工”；</a:t>
            </a:r>
            <a:r>
              <a:rPr lang="en-US" altLang="zh-CN" sz="1200" kern="1200" dirty="0">
                <a:solidFill>
                  <a:schemeClr val="tx1"/>
                </a:solidFill>
                <a:effectLst/>
                <a:latin typeface="+mn-lt"/>
                <a:ea typeface="+mn-ea"/>
                <a:cs typeface="+mn-cs"/>
              </a:rPr>
              <a:t>2. </a:t>
            </a:r>
            <a:r>
              <a:rPr lang="zh-CN" altLang="zh-CN" sz="1200" kern="1200" dirty="0">
                <a:solidFill>
                  <a:schemeClr val="tx1"/>
                </a:solidFill>
                <a:effectLst/>
                <a:latin typeface="+mn-lt"/>
                <a:ea typeface="+mn-ea"/>
                <a:cs typeface="+mn-cs"/>
              </a:rPr>
              <a:t>我国驻外使领馆工作人员、外国驻华机构及人员、非居民常驻人员、政府间协议规定等应税（消费税）进口自用小汽车，并且单台完税价格</a:t>
            </a:r>
            <a:r>
              <a:rPr lang="en-US" altLang="zh-CN" sz="1200" kern="1200" dirty="0">
                <a:solidFill>
                  <a:schemeClr val="tx1"/>
                </a:solidFill>
                <a:effectLst/>
                <a:latin typeface="+mn-lt"/>
                <a:ea typeface="+mn-ea"/>
                <a:cs typeface="+mn-cs"/>
              </a:rPr>
              <a:t>130</a:t>
            </a:r>
            <a:r>
              <a:rPr lang="zh-CN" altLang="zh-CN" sz="1200" kern="1200" dirty="0">
                <a:solidFill>
                  <a:schemeClr val="tx1"/>
                </a:solidFill>
                <a:effectLst/>
                <a:latin typeface="+mn-lt"/>
                <a:ea typeface="+mn-ea"/>
                <a:cs typeface="+mn-cs"/>
              </a:rPr>
              <a:t>万元及以上的，本栏填报“特案”</a:t>
            </a:r>
            <a:r>
              <a:rPr lang="zh-CN" altLang="en-US" sz="1200" kern="1200" dirty="0">
                <a:solidFill>
                  <a:schemeClr val="tx1"/>
                </a:solidFill>
                <a:effectLst/>
                <a:latin typeface="+mn-lt"/>
                <a:ea typeface="+mn-ea"/>
                <a:cs typeface="+mn-cs"/>
              </a:rPr>
              <a:t>；</a:t>
            </a:r>
            <a:r>
              <a:rPr lang="en-US" altLang="zh-CN" sz="1200" kern="1200" dirty="0">
                <a:solidFill>
                  <a:schemeClr val="tx1"/>
                </a:solidFill>
                <a:effectLst/>
                <a:latin typeface="+mn-lt"/>
                <a:ea typeface="+mn-ea"/>
                <a:cs typeface="+mn-cs"/>
              </a:rPr>
              <a:t>3.</a:t>
            </a:r>
            <a:r>
              <a:rPr lang="zh-CN" altLang="en-US" sz="1200" kern="1200" dirty="0">
                <a:solidFill>
                  <a:schemeClr val="tx1"/>
                </a:solidFill>
                <a:effectLst/>
                <a:latin typeface="+mn-lt"/>
                <a:ea typeface="+mn-ea"/>
                <a:cs typeface="+mn-cs"/>
              </a:rPr>
              <a:t>外商投资企业为加工内销产品而进口的料件，属非保税加工的，填报“一般征税”或其他相应征免性质；</a:t>
            </a:r>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27</a:t>
            </a:fld>
            <a:endParaRPr lang="zh-CN" altLang="en-US"/>
          </a:p>
        </p:txBody>
      </p:sp>
    </p:spTree>
    <p:extLst>
      <p:ext uri="{BB962C8B-B14F-4D97-AF65-F5344CB8AC3E}">
        <p14:creationId xmlns:p14="http://schemas.microsoft.com/office/powerpoint/2010/main" val="14495756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该项目数据类型为字符型，最多支持录入</a:t>
            </a:r>
            <a:r>
              <a:rPr lang="en-US" altLang="zh-CN" dirty="0"/>
              <a:t>20</a:t>
            </a:r>
            <a:r>
              <a:rPr lang="zh-CN" altLang="en-US" dirty="0"/>
              <a:t>位。</a:t>
            </a:r>
            <a:r>
              <a:rPr lang="zh-CN" altLang="en-US" sz="1200" kern="1200" dirty="0">
                <a:solidFill>
                  <a:schemeClr val="tx1"/>
                </a:solidFill>
                <a:effectLst/>
                <a:latin typeface="+mn-lt"/>
                <a:ea typeface="+mn-ea"/>
                <a:cs typeface="+mn-cs"/>
              </a:rPr>
              <a:t>关务独有项目。</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a:solidFill>
                  <a:schemeClr val="tx1"/>
                </a:solidFill>
                <a:effectLst/>
                <a:latin typeface="+mn-lt"/>
                <a:ea typeface="+mn-ea"/>
                <a:cs typeface="+mn-cs"/>
              </a:rPr>
              <a:t>报关单表头项目。</a:t>
            </a:r>
            <a:endParaRPr lang="zh-CN" altLang="zh-CN" sz="1200" kern="1200" dirty="0">
              <a:solidFill>
                <a:schemeClr val="tx1"/>
              </a:solidFill>
              <a:effectLst/>
              <a:latin typeface="+mn-lt"/>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28</a:t>
            </a:fld>
            <a:endParaRPr lang="zh-CN" altLang="en-US"/>
          </a:p>
        </p:txBody>
      </p:sp>
    </p:spTree>
    <p:extLst>
      <p:ext uri="{BB962C8B-B14F-4D97-AF65-F5344CB8AC3E}">
        <p14:creationId xmlns:p14="http://schemas.microsoft.com/office/powerpoint/2010/main" val="24950949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该项目数据类型为数字型，最多支持录入</a:t>
            </a:r>
            <a:r>
              <a:rPr lang="en-US" altLang="zh-CN" dirty="0"/>
              <a:t>9</a:t>
            </a:r>
            <a:r>
              <a:rPr lang="zh-CN" altLang="en-US" dirty="0"/>
              <a:t>位。</a:t>
            </a:r>
            <a:endParaRPr lang="en-US" altLang="zh-CN" dirty="0"/>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a:solidFill>
                  <a:schemeClr val="tx1"/>
                </a:solidFill>
                <a:effectLst/>
                <a:latin typeface="+mn-lt"/>
                <a:ea typeface="+mn-ea"/>
                <a:cs typeface="+mn-cs"/>
              </a:rPr>
              <a:t>报关单表头项目。</a:t>
            </a:r>
            <a:endParaRPr lang="zh-CN" altLang="zh-CN" sz="1200" kern="1200" dirty="0">
              <a:solidFill>
                <a:schemeClr val="tx1"/>
              </a:solidFill>
              <a:effectLst/>
              <a:latin typeface="+mn-lt"/>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29</a:t>
            </a:fld>
            <a:endParaRPr lang="zh-CN" altLang="en-US"/>
          </a:p>
        </p:txBody>
      </p:sp>
    </p:spTree>
    <p:extLst>
      <p:ext uri="{BB962C8B-B14F-4D97-AF65-F5344CB8AC3E}">
        <p14:creationId xmlns:p14="http://schemas.microsoft.com/office/powerpoint/2010/main" val="15595665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该项目数据类型为数字型，最多支持录入</a:t>
            </a:r>
            <a:r>
              <a:rPr lang="en-US" altLang="zh-CN" dirty="0"/>
              <a:t>19</a:t>
            </a:r>
            <a:r>
              <a:rPr lang="zh-CN" altLang="en-US" dirty="0"/>
              <a:t>位，</a:t>
            </a:r>
            <a:r>
              <a:rPr lang="en-US" altLang="zh-CN" dirty="0"/>
              <a:t>19</a:t>
            </a:r>
            <a:r>
              <a:rPr lang="zh-CN" altLang="en-US" dirty="0"/>
              <a:t>位中小数点后最多支持录入</a:t>
            </a:r>
            <a:r>
              <a:rPr lang="en-US" altLang="zh-CN" dirty="0"/>
              <a:t>5</a:t>
            </a:r>
            <a:r>
              <a:rPr lang="zh-CN" altLang="en-US" dirty="0"/>
              <a:t>位。</a:t>
            </a:r>
            <a:r>
              <a:rPr lang="zh-CN" altLang="en-US" sz="1200" kern="1200" dirty="0">
                <a:solidFill>
                  <a:schemeClr val="tx1"/>
                </a:solidFill>
                <a:effectLst/>
                <a:latin typeface="+mn-lt"/>
                <a:ea typeface="+mn-ea"/>
                <a:cs typeface="+mn-cs"/>
              </a:rPr>
              <a:t>关务独有项目。</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a:solidFill>
                  <a:schemeClr val="tx1"/>
                </a:solidFill>
                <a:effectLst/>
                <a:latin typeface="+mn-lt"/>
                <a:ea typeface="+mn-ea"/>
                <a:cs typeface="+mn-cs"/>
              </a:rPr>
              <a:t>报关单表头项目。</a:t>
            </a:r>
            <a:endParaRPr lang="zh-CN" altLang="zh-CN" sz="1200" kern="1200" dirty="0">
              <a:solidFill>
                <a:schemeClr val="tx1"/>
              </a:solidFill>
              <a:effectLst/>
              <a:latin typeface="+mn-lt"/>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30</a:t>
            </a:fld>
            <a:endParaRPr lang="zh-CN" altLang="en-US"/>
          </a:p>
        </p:txBody>
      </p:sp>
    </p:spTree>
    <p:extLst>
      <p:ext uri="{BB962C8B-B14F-4D97-AF65-F5344CB8AC3E}">
        <p14:creationId xmlns:p14="http://schemas.microsoft.com/office/powerpoint/2010/main" val="11847221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该项目数据类型为数字型，最多支持录入</a:t>
            </a:r>
            <a:r>
              <a:rPr lang="en-US" altLang="zh-CN" dirty="0"/>
              <a:t>19</a:t>
            </a:r>
            <a:r>
              <a:rPr lang="zh-CN" altLang="en-US" dirty="0"/>
              <a:t>位，</a:t>
            </a:r>
            <a:r>
              <a:rPr lang="en-US" altLang="zh-CN" dirty="0"/>
              <a:t>19</a:t>
            </a:r>
            <a:r>
              <a:rPr lang="zh-CN" altLang="en-US" dirty="0"/>
              <a:t>位中小数点后最多支持录入</a:t>
            </a:r>
            <a:r>
              <a:rPr lang="en-US" altLang="zh-CN" dirty="0"/>
              <a:t>5</a:t>
            </a:r>
            <a:r>
              <a:rPr lang="zh-CN" altLang="en-US" dirty="0"/>
              <a:t>位。</a:t>
            </a:r>
            <a:r>
              <a:rPr lang="zh-CN" altLang="en-US" sz="1200" kern="1200" dirty="0">
                <a:solidFill>
                  <a:schemeClr val="tx1"/>
                </a:solidFill>
                <a:effectLst/>
                <a:latin typeface="+mn-lt"/>
                <a:ea typeface="+mn-ea"/>
                <a:cs typeface="+mn-cs"/>
              </a:rPr>
              <a:t>关务独有项目。</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a:solidFill>
                  <a:schemeClr val="tx1"/>
                </a:solidFill>
                <a:effectLst/>
                <a:latin typeface="+mn-lt"/>
                <a:ea typeface="+mn-ea"/>
                <a:cs typeface="+mn-cs"/>
              </a:rPr>
              <a:t>报关单表头项目。</a:t>
            </a:r>
            <a:endParaRPr lang="zh-CN" altLang="zh-CN" sz="1200" kern="1200" dirty="0">
              <a:solidFill>
                <a:schemeClr val="tx1"/>
              </a:solidFill>
              <a:effectLst/>
              <a:latin typeface="+mn-lt"/>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31</a:t>
            </a:fld>
            <a:endParaRPr lang="zh-CN" altLang="en-US"/>
          </a:p>
        </p:txBody>
      </p:sp>
    </p:spTree>
    <p:extLst>
      <p:ext uri="{BB962C8B-B14F-4D97-AF65-F5344CB8AC3E}">
        <p14:creationId xmlns:p14="http://schemas.microsoft.com/office/powerpoint/2010/main" val="14574852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该项目数据类型为</a:t>
            </a:r>
            <a:r>
              <a:rPr lang="en-US" altLang="zh-CN" dirty="0"/>
              <a:t>1</a:t>
            </a:r>
            <a:r>
              <a:rPr lang="zh-CN" altLang="en-US" dirty="0"/>
              <a:t>位字符型。</a:t>
            </a:r>
            <a:r>
              <a:rPr lang="zh-CN" altLang="en-US" sz="1200" kern="1200" dirty="0">
                <a:solidFill>
                  <a:schemeClr val="tx1"/>
                </a:solidFill>
                <a:effectLst/>
                <a:latin typeface="+mn-lt"/>
                <a:ea typeface="+mn-ea"/>
                <a:cs typeface="+mn-cs"/>
              </a:rPr>
              <a:t>关务独有项目。</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a:solidFill>
                  <a:schemeClr val="tx1"/>
                </a:solidFill>
                <a:effectLst/>
                <a:latin typeface="+mn-lt"/>
                <a:ea typeface="+mn-ea"/>
                <a:cs typeface="+mn-cs"/>
              </a:rPr>
              <a:t>报关单表头项目。</a:t>
            </a:r>
            <a:endParaRPr lang="zh-CN" altLang="zh-CN" sz="1200" kern="1200" dirty="0">
              <a:solidFill>
                <a:schemeClr val="tx1"/>
              </a:solidFill>
              <a:effectLst/>
              <a:latin typeface="+mn-lt"/>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32</a:t>
            </a:fld>
            <a:endParaRPr lang="zh-CN" altLang="en-US"/>
          </a:p>
        </p:txBody>
      </p:sp>
    </p:spTree>
    <p:extLst>
      <p:ext uri="{BB962C8B-B14F-4D97-AF65-F5344CB8AC3E}">
        <p14:creationId xmlns:p14="http://schemas.microsoft.com/office/powerpoint/2010/main" val="20930592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a:t>该项目数据类型为</a:t>
            </a:r>
            <a:r>
              <a:rPr lang="en-US" altLang="zh-CN" dirty="0"/>
              <a:t>1</a:t>
            </a:r>
            <a:r>
              <a:rPr lang="zh-CN" altLang="en-US" dirty="0"/>
              <a:t>位字符型。</a:t>
            </a:r>
            <a:r>
              <a:rPr lang="zh-CN" altLang="en-US" sz="1200" kern="1200" dirty="0">
                <a:solidFill>
                  <a:schemeClr val="tx1"/>
                </a:solidFill>
                <a:effectLst/>
                <a:latin typeface="+mn-lt"/>
                <a:ea typeface="+mn-ea"/>
                <a:cs typeface="+mn-cs"/>
              </a:rPr>
              <a:t>关务独有项目。报关单表头项目。</a:t>
            </a:r>
            <a:endParaRPr lang="en-US" altLang="zh-CN" dirty="0"/>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6</a:t>
            </a:fld>
            <a:endParaRPr lang="zh-CN" altLang="en-US"/>
          </a:p>
        </p:txBody>
      </p:sp>
    </p:spTree>
    <p:extLst>
      <p:ext uri="{BB962C8B-B14F-4D97-AF65-F5344CB8AC3E}">
        <p14:creationId xmlns:p14="http://schemas.microsoft.com/office/powerpoint/2010/main" val="307001721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该项目数据类型为</a:t>
            </a:r>
            <a:r>
              <a:rPr lang="en-US" altLang="zh-CN" dirty="0"/>
              <a:t>1</a:t>
            </a:r>
            <a:r>
              <a:rPr lang="zh-CN" altLang="en-US" dirty="0"/>
              <a:t>位字符型。</a:t>
            </a:r>
            <a:r>
              <a:rPr lang="zh-CN" altLang="en-US" sz="1200" kern="1200" dirty="0">
                <a:solidFill>
                  <a:schemeClr val="tx1"/>
                </a:solidFill>
                <a:effectLst/>
                <a:latin typeface="+mn-lt"/>
                <a:ea typeface="+mn-ea"/>
                <a:cs typeface="+mn-cs"/>
              </a:rPr>
              <a:t>关务独有项目。</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a:solidFill>
                  <a:schemeClr val="tx1"/>
                </a:solidFill>
                <a:effectLst/>
                <a:latin typeface="+mn-lt"/>
                <a:ea typeface="+mn-ea"/>
                <a:cs typeface="+mn-cs"/>
              </a:rPr>
              <a:t>报关单表头项目。</a:t>
            </a:r>
            <a:endParaRPr lang="zh-CN" altLang="zh-CN" sz="1200" kern="1200" dirty="0">
              <a:solidFill>
                <a:schemeClr val="tx1"/>
              </a:solidFill>
              <a:effectLst/>
              <a:latin typeface="+mn-lt"/>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33</a:t>
            </a:fld>
            <a:endParaRPr lang="zh-CN" altLang="en-US"/>
          </a:p>
        </p:txBody>
      </p:sp>
    </p:spTree>
    <p:extLst>
      <p:ext uri="{BB962C8B-B14F-4D97-AF65-F5344CB8AC3E}">
        <p14:creationId xmlns:p14="http://schemas.microsoft.com/office/powerpoint/2010/main" val="261285903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该项目数据类型为数字型，最多支持录入</a:t>
            </a:r>
            <a:r>
              <a:rPr lang="en-US" altLang="zh-CN" dirty="0"/>
              <a:t>19</a:t>
            </a:r>
            <a:r>
              <a:rPr lang="zh-CN" altLang="en-US" dirty="0"/>
              <a:t>位，</a:t>
            </a:r>
            <a:r>
              <a:rPr lang="en-US" altLang="zh-CN" dirty="0"/>
              <a:t>19</a:t>
            </a:r>
            <a:r>
              <a:rPr lang="zh-CN" altLang="en-US" dirty="0"/>
              <a:t>位中小数点后最多支持录入</a:t>
            </a:r>
            <a:r>
              <a:rPr lang="en-US" altLang="zh-CN" dirty="0"/>
              <a:t>5</a:t>
            </a:r>
            <a:r>
              <a:rPr lang="zh-CN" altLang="en-US" dirty="0"/>
              <a:t>位。</a:t>
            </a:r>
            <a:r>
              <a:rPr lang="zh-CN" altLang="en-US" sz="1200" kern="1200" dirty="0">
                <a:solidFill>
                  <a:schemeClr val="tx1"/>
                </a:solidFill>
                <a:effectLst/>
                <a:latin typeface="+mn-lt"/>
                <a:ea typeface="+mn-ea"/>
                <a:cs typeface="+mn-cs"/>
              </a:rPr>
              <a:t>关务独有项目。</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a:solidFill>
                  <a:schemeClr val="tx1"/>
                </a:solidFill>
                <a:effectLst/>
                <a:latin typeface="+mn-lt"/>
                <a:ea typeface="+mn-ea"/>
                <a:cs typeface="+mn-cs"/>
              </a:rPr>
              <a:t>报关单表头项目。</a:t>
            </a:r>
            <a:endParaRPr lang="zh-CN" altLang="zh-CN" sz="1200" kern="1200" dirty="0">
              <a:solidFill>
                <a:schemeClr val="tx1"/>
              </a:solidFill>
              <a:effectLst/>
              <a:latin typeface="+mn-lt"/>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34</a:t>
            </a:fld>
            <a:endParaRPr lang="zh-CN" altLang="en-US"/>
          </a:p>
        </p:txBody>
      </p:sp>
    </p:spTree>
    <p:extLst>
      <p:ext uri="{BB962C8B-B14F-4D97-AF65-F5344CB8AC3E}">
        <p14:creationId xmlns:p14="http://schemas.microsoft.com/office/powerpoint/2010/main" val="378799649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该项目数据类型为</a:t>
            </a:r>
            <a:r>
              <a:rPr lang="en-US" altLang="zh-CN" dirty="0"/>
              <a:t>3</a:t>
            </a:r>
            <a:r>
              <a:rPr lang="zh-CN" altLang="en-US" dirty="0"/>
              <a:t>位字符型。</a:t>
            </a:r>
            <a:r>
              <a:rPr lang="zh-CN" altLang="en-US" sz="1200" kern="1200" dirty="0">
                <a:solidFill>
                  <a:schemeClr val="tx1"/>
                </a:solidFill>
                <a:effectLst/>
                <a:latin typeface="+mn-lt"/>
                <a:ea typeface="+mn-ea"/>
                <a:cs typeface="+mn-cs"/>
              </a:rPr>
              <a:t>关务独有项目。</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a:solidFill>
                  <a:schemeClr val="tx1"/>
                </a:solidFill>
                <a:effectLst/>
                <a:latin typeface="+mn-lt"/>
                <a:ea typeface="+mn-ea"/>
                <a:cs typeface="+mn-cs"/>
              </a:rPr>
              <a:t>报关单表头项目。</a:t>
            </a:r>
            <a:endParaRPr lang="zh-CN" altLang="zh-CN" sz="1200" kern="1200" dirty="0">
              <a:solidFill>
                <a:schemeClr val="tx1"/>
              </a:solidFill>
              <a:effectLst/>
              <a:latin typeface="+mn-lt"/>
              <a:ea typeface="+mn-ea"/>
              <a:cs typeface="+mn-cs"/>
            </a:endParaRPr>
          </a:p>
          <a:p>
            <a:r>
              <a:rPr lang="zh-CN" altLang="en-US" dirty="0"/>
              <a:t>具体规则：</a:t>
            </a:r>
            <a:r>
              <a:rPr lang="en-US" altLang="zh-CN" dirty="0"/>
              <a:t>《GBT 12406-2008 </a:t>
            </a:r>
            <a:r>
              <a:rPr lang="zh-CN" altLang="en-US" dirty="0"/>
              <a:t>表示货币和资金的代码</a:t>
            </a:r>
            <a:r>
              <a:rPr lang="en-US" altLang="zh-CN" dirty="0"/>
              <a:t>》</a:t>
            </a:r>
            <a:r>
              <a:rPr lang="zh-CN" altLang="en-US" dirty="0"/>
              <a:t>国标字母码。</a:t>
            </a:r>
          </a:p>
          <a:p>
            <a:r>
              <a:rPr lang="zh-CN" altLang="en-US" dirty="0"/>
              <a:t>提醒注意：原海关</a:t>
            </a:r>
            <a:r>
              <a:rPr lang="en-US" altLang="zh-CN" dirty="0"/>
              <a:t>《</a:t>
            </a:r>
            <a:r>
              <a:rPr lang="zh-CN" altLang="en-US" dirty="0"/>
              <a:t>货币代码表</a:t>
            </a:r>
            <a:r>
              <a:rPr lang="en-US" altLang="zh-CN" dirty="0"/>
              <a:t>》</a:t>
            </a:r>
            <a:r>
              <a:rPr lang="zh-CN" altLang="en-US" dirty="0"/>
              <a:t>和原检验检疫</a:t>
            </a:r>
            <a:r>
              <a:rPr lang="en-US" altLang="zh-CN" dirty="0"/>
              <a:t>《</a:t>
            </a:r>
            <a:r>
              <a:rPr lang="zh-CN" altLang="en-US" dirty="0"/>
              <a:t>货币代码表</a:t>
            </a:r>
            <a:r>
              <a:rPr lang="en-US" altLang="zh-CN" dirty="0"/>
              <a:t>》</a:t>
            </a:r>
            <a:r>
              <a:rPr lang="zh-CN" altLang="en-US" dirty="0"/>
              <a:t>采用</a:t>
            </a:r>
            <a:r>
              <a:rPr lang="en-US" altLang="zh-CN" dirty="0"/>
              <a:t>3</a:t>
            </a:r>
            <a:r>
              <a:rPr lang="zh-CN" altLang="en-US" dirty="0"/>
              <a:t>位数字，新修订的</a:t>
            </a:r>
            <a:r>
              <a:rPr lang="en-US" altLang="zh-CN" dirty="0"/>
              <a:t>《</a:t>
            </a:r>
            <a:r>
              <a:rPr lang="zh-CN" altLang="en-US" dirty="0"/>
              <a:t>货币代码表</a:t>
            </a:r>
            <a:r>
              <a:rPr lang="en-US" altLang="zh-CN" dirty="0"/>
              <a:t>》</a:t>
            </a:r>
            <a:r>
              <a:rPr lang="zh-CN" altLang="en-US" dirty="0"/>
              <a:t>采用</a:t>
            </a:r>
            <a:r>
              <a:rPr lang="en-US" altLang="zh-CN" dirty="0"/>
              <a:t>3</a:t>
            </a:r>
            <a:r>
              <a:rPr lang="zh-CN" altLang="en-US" dirty="0"/>
              <a:t>位字母。例如：运费币制为美元，“运费币制”应录入“</a:t>
            </a:r>
            <a:r>
              <a:rPr lang="en-US" altLang="zh-CN" dirty="0"/>
              <a:t>USD”</a:t>
            </a:r>
            <a:r>
              <a:rPr lang="zh-CN" altLang="en-US" dirty="0"/>
              <a:t>而非原海关代码“</a:t>
            </a:r>
            <a:r>
              <a:rPr lang="en-US" altLang="zh-CN" dirty="0"/>
              <a:t>502”</a:t>
            </a:r>
            <a:r>
              <a:rPr lang="zh-CN" altLang="en-US" dirty="0"/>
              <a:t>或原检验检疫代码“</a:t>
            </a:r>
            <a:r>
              <a:rPr lang="en-US" altLang="zh-CN" dirty="0"/>
              <a:t>840”</a:t>
            </a:r>
            <a:r>
              <a:rPr lang="zh-CN" altLang="en-US" dirty="0"/>
              <a:t>。</a:t>
            </a:r>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35</a:t>
            </a:fld>
            <a:endParaRPr lang="zh-CN" altLang="en-US"/>
          </a:p>
        </p:txBody>
      </p:sp>
    </p:spTree>
    <p:extLst>
      <p:ext uri="{BB962C8B-B14F-4D97-AF65-F5344CB8AC3E}">
        <p14:creationId xmlns:p14="http://schemas.microsoft.com/office/powerpoint/2010/main" val="61970574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该项目数据类型为</a:t>
            </a:r>
            <a:r>
              <a:rPr lang="en-US" altLang="zh-CN" dirty="0"/>
              <a:t>1</a:t>
            </a:r>
            <a:r>
              <a:rPr lang="zh-CN" altLang="en-US" dirty="0"/>
              <a:t>位字符型。</a:t>
            </a:r>
            <a:r>
              <a:rPr lang="zh-CN" altLang="en-US" sz="1200" kern="1200" dirty="0">
                <a:solidFill>
                  <a:schemeClr val="tx1"/>
                </a:solidFill>
                <a:effectLst/>
                <a:latin typeface="+mn-lt"/>
                <a:ea typeface="+mn-ea"/>
                <a:cs typeface="+mn-cs"/>
              </a:rPr>
              <a:t>关务独有项目。</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a:solidFill>
                  <a:schemeClr val="tx1"/>
                </a:solidFill>
                <a:effectLst/>
                <a:latin typeface="+mn-lt"/>
                <a:ea typeface="+mn-ea"/>
                <a:cs typeface="+mn-cs"/>
              </a:rPr>
              <a:t>报关单表头项目。</a:t>
            </a:r>
            <a:endParaRPr lang="zh-CN" altLang="zh-CN" sz="1200" kern="1200" dirty="0">
              <a:solidFill>
                <a:schemeClr val="tx1"/>
              </a:solidFill>
              <a:effectLst/>
              <a:latin typeface="+mn-lt"/>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36</a:t>
            </a:fld>
            <a:endParaRPr lang="zh-CN" altLang="en-US"/>
          </a:p>
        </p:txBody>
      </p:sp>
    </p:spTree>
    <p:extLst>
      <p:ext uri="{BB962C8B-B14F-4D97-AF65-F5344CB8AC3E}">
        <p14:creationId xmlns:p14="http://schemas.microsoft.com/office/powerpoint/2010/main" val="210287111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该项目数据类型为数字型，最多支持录入</a:t>
            </a:r>
            <a:r>
              <a:rPr lang="en-US" altLang="zh-CN" dirty="0"/>
              <a:t>19</a:t>
            </a:r>
            <a:r>
              <a:rPr lang="zh-CN" altLang="en-US" dirty="0"/>
              <a:t>位，</a:t>
            </a:r>
            <a:r>
              <a:rPr lang="en-US" altLang="zh-CN" dirty="0"/>
              <a:t>19</a:t>
            </a:r>
            <a:r>
              <a:rPr lang="zh-CN" altLang="en-US" dirty="0"/>
              <a:t>位中小数点后最多支持录入</a:t>
            </a:r>
            <a:r>
              <a:rPr lang="en-US" altLang="zh-CN" dirty="0"/>
              <a:t>5</a:t>
            </a:r>
            <a:r>
              <a:rPr lang="zh-CN" altLang="en-US" dirty="0"/>
              <a:t>位。</a:t>
            </a:r>
            <a:endParaRPr lang="en-US" altLang="zh-CN" dirty="0"/>
          </a:p>
          <a:p>
            <a:r>
              <a:rPr lang="zh-CN" altLang="en-US" sz="1200" kern="1200" dirty="0">
                <a:solidFill>
                  <a:schemeClr val="tx1"/>
                </a:solidFill>
                <a:effectLst/>
                <a:latin typeface="+mn-lt"/>
                <a:ea typeface="+mn-ea"/>
                <a:cs typeface="+mn-cs"/>
              </a:rPr>
              <a:t>关务独有项目。</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a:solidFill>
                  <a:schemeClr val="tx1"/>
                </a:solidFill>
                <a:effectLst/>
                <a:latin typeface="+mn-lt"/>
                <a:ea typeface="+mn-ea"/>
                <a:cs typeface="+mn-cs"/>
              </a:rPr>
              <a:t>报关单表头项目。</a:t>
            </a:r>
            <a:endParaRPr lang="zh-CN" altLang="zh-CN" sz="1200" kern="1200" dirty="0">
              <a:solidFill>
                <a:schemeClr val="tx1"/>
              </a:solidFill>
              <a:effectLst/>
              <a:latin typeface="+mn-lt"/>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37</a:t>
            </a:fld>
            <a:endParaRPr lang="zh-CN" altLang="en-US"/>
          </a:p>
        </p:txBody>
      </p:sp>
    </p:spTree>
    <p:extLst>
      <p:ext uri="{BB962C8B-B14F-4D97-AF65-F5344CB8AC3E}">
        <p14:creationId xmlns:p14="http://schemas.microsoft.com/office/powerpoint/2010/main" val="358072849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kern="1200" dirty="0">
                <a:solidFill>
                  <a:schemeClr val="tx1"/>
                </a:solidFill>
                <a:effectLst/>
                <a:latin typeface="+mn-lt"/>
                <a:ea typeface="+mn-ea"/>
                <a:cs typeface="+mn-cs"/>
              </a:rPr>
              <a:t>该项目数据类型为</a:t>
            </a:r>
            <a:r>
              <a:rPr lang="en-US" altLang="zh-CN" sz="1200" kern="1200" dirty="0">
                <a:solidFill>
                  <a:schemeClr val="tx1"/>
                </a:solidFill>
                <a:effectLst/>
                <a:latin typeface="+mn-lt"/>
                <a:ea typeface="+mn-ea"/>
                <a:cs typeface="+mn-cs"/>
              </a:rPr>
              <a:t>3</a:t>
            </a:r>
            <a:r>
              <a:rPr lang="zh-CN" altLang="en-US" sz="1200" kern="1200" dirty="0">
                <a:solidFill>
                  <a:schemeClr val="tx1"/>
                </a:solidFill>
                <a:effectLst/>
                <a:latin typeface="+mn-lt"/>
                <a:ea typeface="+mn-ea"/>
                <a:cs typeface="+mn-cs"/>
              </a:rPr>
              <a:t>位字符型。</a:t>
            </a:r>
            <a:endParaRPr lang="en-US" altLang="zh-CN" sz="1200" kern="1200" dirty="0">
              <a:solidFill>
                <a:schemeClr val="tx1"/>
              </a:solidFill>
              <a:effectLst/>
              <a:latin typeface="+mn-lt"/>
              <a:ea typeface="+mn-ea"/>
              <a:cs typeface="+mn-cs"/>
            </a:endParaRPr>
          </a:p>
          <a:p>
            <a:r>
              <a:rPr lang="zh-CN" altLang="en-US" sz="1200" kern="1200" dirty="0">
                <a:solidFill>
                  <a:schemeClr val="tx1"/>
                </a:solidFill>
                <a:effectLst/>
                <a:latin typeface="+mn-lt"/>
                <a:ea typeface="+mn-ea"/>
                <a:cs typeface="+mn-cs"/>
              </a:rPr>
              <a:t>关务独有项目。</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a:solidFill>
                  <a:schemeClr val="tx1"/>
                </a:solidFill>
                <a:effectLst/>
                <a:latin typeface="+mn-lt"/>
                <a:ea typeface="+mn-ea"/>
                <a:cs typeface="+mn-cs"/>
              </a:rPr>
              <a:t>报关单表头项目。</a:t>
            </a:r>
            <a:endParaRPr lang="zh-CN" altLang="zh-CN" sz="1200" kern="1200" dirty="0">
              <a:solidFill>
                <a:schemeClr val="tx1"/>
              </a:solidFill>
              <a:effectLst/>
              <a:latin typeface="+mn-lt"/>
              <a:ea typeface="+mn-ea"/>
              <a:cs typeface="+mn-cs"/>
            </a:endParaRPr>
          </a:p>
          <a:p>
            <a:r>
              <a:rPr lang="zh-CN" altLang="zh-CN" sz="1200" kern="1200" dirty="0">
                <a:solidFill>
                  <a:schemeClr val="tx1"/>
                </a:solidFill>
                <a:effectLst/>
                <a:latin typeface="+mn-lt"/>
                <a:ea typeface="+mn-ea"/>
                <a:cs typeface="+mn-cs"/>
              </a:rPr>
              <a:t>具体规则：《</a:t>
            </a:r>
            <a:r>
              <a:rPr lang="en-US" altLang="zh-CN" sz="1200" kern="1200" dirty="0">
                <a:solidFill>
                  <a:schemeClr val="tx1"/>
                </a:solidFill>
                <a:effectLst/>
                <a:latin typeface="+mn-lt"/>
                <a:ea typeface="+mn-ea"/>
                <a:cs typeface="+mn-cs"/>
              </a:rPr>
              <a:t>GBT 12406-2008 </a:t>
            </a:r>
            <a:r>
              <a:rPr lang="zh-CN" altLang="zh-CN" sz="1200" kern="1200" dirty="0">
                <a:solidFill>
                  <a:schemeClr val="tx1"/>
                </a:solidFill>
                <a:effectLst/>
                <a:latin typeface="+mn-lt"/>
                <a:ea typeface="+mn-ea"/>
                <a:cs typeface="+mn-cs"/>
              </a:rPr>
              <a:t>表示货币和资金的代码》国标字母码。</a:t>
            </a:r>
          </a:p>
          <a:p>
            <a:r>
              <a:rPr lang="zh-CN" altLang="zh-CN" sz="1200" kern="1200" dirty="0">
                <a:solidFill>
                  <a:schemeClr val="tx1"/>
                </a:solidFill>
                <a:effectLst/>
                <a:latin typeface="+mn-lt"/>
                <a:ea typeface="+mn-ea"/>
                <a:cs typeface="+mn-cs"/>
              </a:rPr>
              <a:t>提醒注意：原海关《货币代码表》和原检验检疫《货币代码表》采用</a:t>
            </a:r>
            <a:r>
              <a:rPr lang="en-US" altLang="zh-CN" sz="1200" kern="1200" dirty="0">
                <a:solidFill>
                  <a:schemeClr val="tx1"/>
                </a:solidFill>
                <a:effectLst/>
                <a:latin typeface="+mn-lt"/>
                <a:ea typeface="+mn-ea"/>
                <a:cs typeface="+mn-cs"/>
              </a:rPr>
              <a:t>3</a:t>
            </a:r>
            <a:r>
              <a:rPr lang="zh-CN" altLang="zh-CN" sz="1200" kern="1200" dirty="0">
                <a:solidFill>
                  <a:schemeClr val="tx1"/>
                </a:solidFill>
                <a:effectLst/>
                <a:latin typeface="+mn-lt"/>
                <a:ea typeface="+mn-ea"/>
                <a:cs typeface="+mn-cs"/>
              </a:rPr>
              <a:t>位数字，新修订的《货币代码表》采用</a:t>
            </a:r>
            <a:r>
              <a:rPr lang="en-US" altLang="zh-CN" sz="1200" kern="1200" dirty="0">
                <a:solidFill>
                  <a:schemeClr val="tx1"/>
                </a:solidFill>
                <a:effectLst/>
                <a:latin typeface="+mn-lt"/>
                <a:ea typeface="+mn-ea"/>
                <a:cs typeface="+mn-cs"/>
              </a:rPr>
              <a:t>3</a:t>
            </a:r>
            <a:r>
              <a:rPr lang="zh-CN" altLang="zh-CN" sz="1200" kern="1200" dirty="0">
                <a:solidFill>
                  <a:schemeClr val="tx1"/>
                </a:solidFill>
                <a:effectLst/>
                <a:latin typeface="+mn-lt"/>
                <a:ea typeface="+mn-ea"/>
                <a:cs typeface="+mn-cs"/>
              </a:rPr>
              <a:t>位字母。例如：保险费币制为美元，“保险费币制”应录入“</a:t>
            </a:r>
            <a:r>
              <a:rPr lang="en-US" altLang="zh-CN" sz="1200" kern="1200" dirty="0">
                <a:solidFill>
                  <a:schemeClr val="tx1"/>
                </a:solidFill>
                <a:effectLst/>
                <a:latin typeface="+mn-lt"/>
                <a:ea typeface="+mn-ea"/>
                <a:cs typeface="+mn-cs"/>
              </a:rPr>
              <a:t>USD</a:t>
            </a:r>
            <a:r>
              <a:rPr lang="zh-CN" altLang="zh-CN" sz="1200" kern="1200" dirty="0">
                <a:solidFill>
                  <a:schemeClr val="tx1"/>
                </a:solidFill>
                <a:effectLst/>
                <a:latin typeface="+mn-lt"/>
                <a:ea typeface="+mn-ea"/>
                <a:cs typeface="+mn-cs"/>
              </a:rPr>
              <a:t>”而非原海关代码“</a:t>
            </a:r>
            <a:r>
              <a:rPr lang="en-US" altLang="zh-CN" sz="1200" kern="1200" dirty="0">
                <a:solidFill>
                  <a:schemeClr val="tx1"/>
                </a:solidFill>
                <a:effectLst/>
                <a:latin typeface="+mn-lt"/>
                <a:ea typeface="+mn-ea"/>
                <a:cs typeface="+mn-cs"/>
              </a:rPr>
              <a:t>502</a:t>
            </a:r>
            <a:r>
              <a:rPr lang="zh-CN" altLang="zh-CN" sz="1200" kern="1200" dirty="0">
                <a:solidFill>
                  <a:schemeClr val="tx1"/>
                </a:solidFill>
                <a:effectLst/>
                <a:latin typeface="+mn-lt"/>
                <a:ea typeface="+mn-ea"/>
                <a:cs typeface="+mn-cs"/>
              </a:rPr>
              <a:t>”或原检验检疫代码“</a:t>
            </a:r>
            <a:r>
              <a:rPr lang="en-US" altLang="zh-CN" sz="1200" kern="1200" dirty="0">
                <a:solidFill>
                  <a:schemeClr val="tx1"/>
                </a:solidFill>
                <a:effectLst/>
                <a:latin typeface="+mn-lt"/>
                <a:ea typeface="+mn-ea"/>
                <a:cs typeface="+mn-cs"/>
              </a:rPr>
              <a:t>840</a:t>
            </a:r>
            <a:r>
              <a:rPr lang="zh-CN" altLang="zh-CN" sz="1200" kern="1200" dirty="0">
                <a:solidFill>
                  <a:schemeClr val="tx1"/>
                </a:solidFill>
                <a:effectLst/>
                <a:latin typeface="+mn-lt"/>
                <a:ea typeface="+mn-ea"/>
                <a:cs typeface="+mn-cs"/>
              </a:rPr>
              <a:t>”。</a:t>
            </a:r>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38</a:t>
            </a:fld>
            <a:endParaRPr lang="zh-CN" altLang="en-US"/>
          </a:p>
        </p:txBody>
      </p:sp>
    </p:spTree>
    <p:extLst>
      <p:ext uri="{BB962C8B-B14F-4D97-AF65-F5344CB8AC3E}">
        <p14:creationId xmlns:p14="http://schemas.microsoft.com/office/powerpoint/2010/main" val="355488228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该项目数据类型为</a:t>
            </a:r>
            <a:r>
              <a:rPr lang="en-US" altLang="zh-CN" dirty="0"/>
              <a:t>1</a:t>
            </a:r>
            <a:r>
              <a:rPr lang="zh-CN" altLang="en-US" dirty="0"/>
              <a:t>位字符型。</a:t>
            </a:r>
            <a:endParaRPr lang="en-US" altLang="zh-CN" dirty="0"/>
          </a:p>
          <a:p>
            <a:r>
              <a:rPr lang="zh-CN" altLang="en-US" sz="1200" kern="1200" dirty="0">
                <a:solidFill>
                  <a:schemeClr val="tx1"/>
                </a:solidFill>
                <a:effectLst/>
                <a:latin typeface="+mn-lt"/>
                <a:ea typeface="+mn-ea"/>
                <a:cs typeface="+mn-cs"/>
              </a:rPr>
              <a:t>关务独有项目。</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a:solidFill>
                  <a:schemeClr val="tx1"/>
                </a:solidFill>
                <a:effectLst/>
                <a:latin typeface="+mn-lt"/>
                <a:ea typeface="+mn-ea"/>
                <a:cs typeface="+mn-cs"/>
              </a:rPr>
              <a:t>报关单表头项目。</a:t>
            </a:r>
            <a:endParaRPr lang="zh-CN" altLang="zh-CN" sz="1200" kern="1200" dirty="0">
              <a:solidFill>
                <a:schemeClr val="tx1"/>
              </a:solidFill>
              <a:effectLst/>
              <a:latin typeface="+mn-lt"/>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39</a:t>
            </a:fld>
            <a:endParaRPr lang="zh-CN" altLang="en-US"/>
          </a:p>
        </p:txBody>
      </p:sp>
    </p:spTree>
    <p:extLst>
      <p:ext uri="{BB962C8B-B14F-4D97-AF65-F5344CB8AC3E}">
        <p14:creationId xmlns:p14="http://schemas.microsoft.com/office/powerpoint/2010/main" val="392348775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该项目数据类型为数字型，最多支持录入</a:t>
            </a:r>
            <a:r>
              <a:rPr lang="en-US" altLang="zh-CN" dirty="0"/>
              <a:t>19</a:t>
            </a:r>
            <a:r>
              <a:rPr lang="zh-CN" altLang="en-US" dirty="0"/>
              <a:t>位，</a:t>
            </a:r>
            <a:r>
              <a:rPr lang="en-US" altLang="zh-CN" dirty="0"/>
              <a:t>19</a:t>
            </a:r>
            <a:r>
              <a:rPr lang="zh-CN" altLang="en-US" dirty="0"/>
              <a:t>位中小数点后最多支持录入</a:t>
            </a:r>
            <a:r>
              <a:rPr lang="en-US" altLang="zh-CN" dirty="0"/>
              <a:t>5</a:t>
            </a:r>
            <a:r>
              <a:rPr lang="zh-CN" altLang="en-US" dirty="0"/>
              <a:t>位。</a:t>
            </a:r>
            <a:endParaRPr lang="en-US" altLang="zh-CN" dirty="0"/>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a:solidFill>
                  <a:schemeClr val="tx1"/>
                </a:solidFill>
                <a:effectLst/>
                <a:latin typeface="+mn-lt"/>
                <a:ea typeface="+mn-ea"/>
                <a:cs typeface="+mn-cs"/>
              </a:rPr>
              <a:t>关务独有项目。</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a:solidFill>
                  <a:schemeClr val="tx1"/>
                </a:solidFill>
                <a:effectLst/>
                <a:latin typeface="+mn-lt"/>
                <a:ea typeface="+mn-ea"/>
                <a:cs typeface="+mn-cs"/>
              </a:rPr>
              <a:t>报关单表头项目。</a:t>
            </a:r>
            <a:endParaRPr lang="zh-CN" altLang="zh-CN" sz="1200" kern="1200" dirty="0">
              <a:solidFill>
                <a:schemeClr val="tx1"/>
              </a:solidFill>
              <a:effectLst/>
              <a:latin typeface="+mn-lt"/>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40</a:t>
            </a:fld>
            <a:endParaRPr lang="zh-CN" altLang="en-US"/>
          </a:p>
        </p:txBody>
      </p:sp>
    </p:spTree>
    <p:extLst>
      <p:ext uri="{BB962C8B-B14F-4D97-AF65-F5344CB8AC3E}">
        <p14:creationId xmlns:p14="http://schemas.microsoft.com/office/powerpoint/2010/main" val="419151193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该项目数据类型为</a:t>
            </a:r>
            <a:r>
              <a:rPr lang="en-US" altLang="zh-CN" dirty="0"/>
              <a:t>3</a:t>
            </a:r>
            <a:r>
              <a:rPr lang="zh-CN" altLang="en-US" dirty="0"/>
              <a:t>位字符型。</a:t>
            </a:r>
            <a:endParaRPr lang="en-US" altLang="zh-CN" dirty="0"/>
          </a:p>
          <a:p>
            <a:r>
              <a:rPr lang="zh-CN" altLang="en-US" sz="1200" kern="1200" dirty="0">
                <a:solidFill>
                  <a:schemeClr val="tx1"/>
                </a:solidFill>
                <a:effectLst/>
                <a:latin typeface="+mn-lt"/>
                <a:ea typeface="+mn-ea"/>
                <a:cs typeface="+mn-cs"/>
              </a:rPr>
              <a:t>关务独有项目。</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a:solidFill>
                  <a:schemeClr val="tx1"/>
                </a:solidFill>
                <a:effectLst/>
                <a:latin typeface="+mn-lt"/>
                <a:ea typeface="+mn-ea"/>
                <a:cs typeface="+mn-cs"/>
              </a:rPr>
              <a:t>报关单表头项目。</a:t>
            </a:r>
            <a:endParaRPr lang="zh-CN" altLang="zh-CN" sz="1200" kern="1200" dirty="0">
              <a:solidFill>
                <a:schemeClr val="tx1"/>
              </a:solidFill>
              <a:effectLst/>
              <a:latin typeface="+mn-lt"/>
              <a:ea typeface="+mn-ea"/>
              <a:cs typeface="+mn-cs"/>
            </a:endParaRPr>
          </a:p>
          <a:p>
            <a:r>
              <a:rPr lang="zh-CN" altLang="en-US" dirty="0"/>
              <a:t>具体规则：</a:t>
            </a:r>
            <a:r>
              <a:rPr lang="en-US" altLang="zh-CN" dirty="0"/>
              <a:t>《GBT 12406-2008 </a:t>
            </a:r>
            <a:r>
              <a:rPr lang="zh-CN" altLang="en-US" dirty="0"/>
              <a:t>表示货币和资金的代码</a:t>
            </a:r>
            <a:r>
              <a:rPr lang="en-US" altLang="zh-CN" dirty="0"/>
              <a:t>》</a:t>
            </a:r>
            <a:r>
              <a:rPr lang="zh-CN" altLang="en-US" dirty="0"/>
              <a:t>国标字母码。</a:t>
            </a:r>
          </a:p>
          <a:p>
            <a:r>
              <a:rPr lang="zh-CN" altLang="en-US" dirty="0"/>
              <a:t>提醒注意：原海关</a:t>
            </a:r>
            <a:r>
              <a:rPr lang="en-US" altLang="zh-CN" dirty="0"/>
              <a:t>《</a:t>
            </a:r>
            <a:r>
              <a:rPr lang="zh-CN" altLang="en-US" dirty="0"/>
              <a:t>货币代码表</a:t>
            </a:r>
            <a:r>
              <a:rPr lang="en-US" altLang="zh-CN" dirty="0"/>
              <a:t>》</a:t>
            </a:r>
            <a:r>
              <a:rPr lang="zh-CN" altLang="en-US" dirty="0"/>
              <a:t>和原检验检疫</a:t>
            </a:r>
            <a:r>
              <a:rPr lang="en-US" altLang="zh-CN" dirty="0"/>
              <a:t>《</a:t>
            </a:r>
            <a:r>
              <a:rPr lang="zh-CN" altLang="en-US" dirty="0"/>
              <a:t>货币代码表</a:t>
            </a:r>
            <a:r>
              <a:rPr lang="en-US" altLang="zh-CN" dirty="0"/>
              <a:t>》</a:t>
            </a:r>
            <a:r>
              <a:rPr lang="zh-CN" altLang="en-US" dirty="0"/>
              <a:t>采用</a:t>
            </a:r>
            <a:r>
              <a:rPr lang="en-US" altLang="zh-CN" dirty="0"/>
              <a:t>3</a:t>
            </a:r>
            <a:r>
              <a:rPr lang="zh-CN" altLang="en-US" dirty="0"/>
              <a:t>位数字，新修订的</a:t>
            </a:r>
            <a:r>
              <a:rPr lang="en-US" altLang="zh-CN" dirty="0"/>
              <a:t>《</a:t>
            </a:r>
            <a:r>
              <a:rPr lang="zh-CN" altLang="en-US" dirty="0"/>
              <a:t>货币代码表</a:t>
            </a:r>
            <a:r>
              <a:rPr lang="en-US" altLang="zh-CN" dirty="0"/>
              <a:t>》</a:t>
            </a:r>
            <a:r>
              <a:rPr lang="zh-CN" altLang="en-US" dirty="0"/>
              <a:t>采用</a:t>
            </a:r>
            <a:r>
              <a:rPr lang="en-US" altLang="zh-CN" dirty="0"/>
              <a:t>3</a:t>
            </a:r>
            <a:r>
              <a:rPr lang="zh-CN" altLang="en-US" dirty="0"/>
              <a:t>位字母。例如：杂费币制为美元，“杂费币制”应录入“</a:t>
            </a:r>
            <a:r>
              <a:rPr lang="en-US" altLang="zh-CN" dirty="0"/>
              <a:t>USD”</a:t>
            </a:r>
            <a:r>
              <a:rPr lang="zh-CN" altLang="en-US" dirty="0"/>
              <a:t>而非原海关代码“</a:t>
            </a:r>
            <a:r>
              <a:rPr lang="en-US" altLang="zh-CN" dirty="0"/>
              <a:t>502”</a:t>
            </a:r>
            <a:r>
              <a:rPr lang="zh-CN" altLang="en-US" dirty="0"/>
              <a:t>或原检验检疫代码“</a:t>
            </a:r>
            <a:r>
              <a:rPr lang="en-US" altLang="zh-CN" dirty="0"/>
              <a:t>840”</a:t>
            </a:r>
            <a:r>
              <a:rPr lang="zh-CN" altLang="en-US" dirty="0"/>
              <a:t>。</a:t>
            </a:r>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41</a:t>
            </a:fld>
            <a:endParaRPr lang="zh-CN" altLang="en-US"/>
          </a:p>
        </p:txBody>
      </p:sp>
    </p:spTree>
    <p:extLst>
      <p:ext uri="{BB962C8B-B14F-4D97-AF65-F5344CB8AC3E}">
        <p14:creationId xmlns:p14="http://schemas.microsoft.com/office/powerpoint/2010/main" val="184736525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该项目数据类型为</a:t>
            </a:r>
            <a:r>
              <a:rPr lang="en-US" altLang="zh-CN" dirty="0"/>
              <a:t>1</a:t>
            </a:r>
            <a:r>
              <a:rPr lang="zh-CN" altLang="en-US" dirty="0"/>
              <a:t>位字符型。</a:t>
            </a:r>
            <a:endParaRPr lang="en-US" altLang="zh-CN" dirty="0"/>
          </a:p>
          <a:p>
            <a:r>
              <a:rPr lang="zh-CN" altLang="en-US" sz="1200" kern="1200" dirty="0">
                <a:solidFill>
                  <a:schemeClr val="tx1"/>
                </a:solidFill>
                <a:effectLst/>
                <a:latin typeface="+mn-lt"/>
                <a:ea typeface="+mn-ea"/>
                <a:cs typeface="+mn-cs"/>
              </a:rPr>
              <a:t>关务独有项目。</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a:solidFill>
                  <a:schemeClr val="tx1"/>
                </a:solidFill>
                <a:effectLst/>
                <a:latin typeface="+mn-lt"/>
                <a:ea typeface="+mn-ea"/>
                <a:cs typeface="+mn-cs"/>
              </a:rPr>
              <a:t>报关单表头项目。</a:t>
            </a:r>
            <a:endParaRPr lang="zh-CN" altLang="zh-CN" sz="1200" kern="1200" dirty="0">
              <a:solidFill>
                <a:schemeClr val="tx1"/>
              </a:solidFill>
              <a:effectLst/>
              <a:latin typeface="+mn-lt"/>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42</a:t>
            </a:fld>
            <a:endParaRPr lang="zh-CN" altLang="en-US"/>
          </a:p>
        </p:txBody>
      </p:sp>
    </p:spTree>
    <p:extLst>
      <p:ext uri="{BB962C8B-B14F-4D97-AF65-F5344CB8AC3E}">
        <p14:creationId xmlns:p14="http://schemas.microsoft.com/office/powerpoint/2010/main" val="3219799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a:t>该项目数据类型为</a:t>
            </a:r>
            <a:r>
              <a:rPr lang="en-US" altLang="zh-CN" dirty="0"/>
              <a:t>1</a:t>
            </a:r>
            <a:r>
              <a:rPr lang="zh-CN" altLang="en-US" dirty="0"/>
              <a:t>位字符型。</a:t>
            </a:r>
            <a:r>
              <a:rPr lang="zh-CN" altLang="en-US" sz="1200" kern="1200" dirty="0">
                <a:solidFill>
                  <a:schemeClr val="tx1"/>
                </a:solidFill>
                <a:effectLst/>
                <a:latin typeface="+mn-lt"/>
                <a:ea typeface="+mn-ea"/>
                <a:cs typeface="+mn-cs"/>
              </a:rPr>
              <a:t>关务独有项目。报关单表头项目。</a:t>
            </a:r>
            <a:endParaRPr lang="en-US" altLang="zh-CN" dirty="0"/>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7</a:t>
            </a:fld>
            <a:endParaRPr lang="zh-CN" altLang="en-US"/>
          </a:p>
        </p:txBody>
      </p:sp>
    </p:spTree>
    <p:extLst>
      <p:ext uri="{BB962C8B-B14F-4D97-AF65-F5344CB8AC3E}">
        <p14:creationId xmlns:p14="http://schemas.microsoft.com/office/powerpoint/2010/main" val="208796303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该项目数据类型为字符型，最多支持录入</a:t>
            </a:r>
            <a:r>
              <a:rPr lang="en-US" altLang="zh-CN" dirty="0"/>
              <a:t>32</a:t>
            </a:r>
            <a:r>
              <a:rPr lang="zh-CN" altLang="en-US" dirty="0"/>
              <a:t>位。</a:t>
            </a:r>
            <a:endParaRPr lang="en-US" altLang="zh-CN" dirty="0"/>
          </a:p>
          <a:p>
            <a:r>
              <a:rPr lang="zh-CN" altLang="en-US" sz="1200" kern="1200" dirty="0">
                <a:solidFill>
                  <a:schemeClr val="tx1"/>
                </a:solidFill>
                <a:effectLst/>
                <a:latin typeface="+mn-lt"/>
                <a:ea typeface="+mn-ea"/>
                <a:cs typeface="+mn-cs"/>
              </a:rPr>
              <a:t>关务独有项目。</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a:solidFill>
                  <a:schemeClr val="tx1"/>
                </a:solidFill>
                <a:effectLst/>
                <a:latin typeface="+mn-lt"/>
                <a:ea typeface="+mn-ea"/>
                <a:cs typeface="+mn-cs"/>
              </a:rPr>
              <a:t>报关单表头项目。</a:t>
            </a:r>
            <a:endParaRPr lang="zh-CN" altLang="zh-CN" sz="1200" kern="1200" dirty="0">
              <a:solidFill>
                <a:schemeClr val="tx1"/>
              </a:solidFill>
              <a:effectLst/>
              <a:latin typeface="+mn-lt"/>
              <a:ea typeface="+mn-ea"/>
              <a:cs typeface="+mn-cs"/>
            </a:endParaRPr>
          </a:p>
          <a:p>
            <a:r>
              <a:rPr lang="zh-CN" altLang="en-US" dirty="0"/>
              <a:t>各优惠贸易协定代码如下：</a:t>
            </a:r>
          </a:p>
          <a:p>
            <a:r>
              <a:rPr lang="zh-CN" altLang="en-US" dirty="0"/>
              <a:t>“</a:t>
            </a:r>
            <a:r>
              <a:rPr lang="en-US" altLang="zh-CN" dirty="0"/>
              <a:t>01”</a:t>
            </a:r>
            <a:r>
              <a:rPr lang="zh-CN" altLang="en-US" dirty="0"/>
              <a:t>为“亚太贸易协定”；“</a:t>
            </a:r>
            <a:r>
              <a:rPr lang="en-US" altLang="zh-CN" dirty="0"/>
              <a:t>02”</a:t>
            </a:r>
            <a:r>
              <a:rPr lang="zh-CN" altLang="en-US" dirty="0"/>
              <a:t>为“中国</a:t>
            </a:r>
            <a:r>
              <a:rPr lang="en-US" altLang="zh-CN" dirty="0"/>
              <a:t>—</a:t>
            </a:r>
            <a:r>
              <a:rPr lang="zh-CN" altLang="en-US" dirty="0"/>
              <a:t>东盟自贸协定”；“</a:t>
            </a:r>
            <a:r>
              <a:rPr lang="en-US" altLang="zh-CN" dirty="0"/>
              <a:t>03”</a:t>
            </a:r>
            <a:r>
              <a:rPr lang="zh-CN" altLang="en-US" dirty="0"/>
              <a:t>为“内地与香港紧密经贸关系安排”（香港</a:t>
            </a:r>
            <a:r>
              <a:rPr lang="en-US" altLang="zh-CN" dirty="0"/>
              <a:t>CEPA</a:t>
            </a:r>
            <a:r>
              <a:rPr lang="zh-CN" altLang="en-US" dirty="0"/>
              <a:t>）；“</a:t>
            </a:r>
            <a:r>
              <a:rPr lang="en-US" altLang="zh-CN" dirty="0"/>
              <a:t>04”</a:t>
            </a:r>
            <a:r>
              <a:rPr lang="zh-CN" altLang="en-US" dirty="0"/>
              <a:t>为“内地与澳门紧密经贸关系安排”（澳门</a:t>
            </a:r>
            <a:r>
              <a:rPr lang="en-US" altLang="zh-CN" dirty="0"/>
              <a:t>CEPA</a:t>
            </a:r>
            <a:r>
              <a:rPr lang="zh-CN" altLang="en-US" dirty="0"/>
              <a:t>）；“</a:t>
            </a:r>
            <a:r>
              <a:rPr lang="en-US" altLang="zh-CN" dirty="0"/>
              <a:t>06”</a:t>
            </a:r>
            <a:r>
              <a:rPr lang="zh-CN" altLang="en-US" dirty="0"/>
              <a:t>为“台湾农产品零关税措施”；“</a:t>
            </a:r>
            <a:r>
              <a:rPr lang="en-US" altLang="zh-CN" dirty="0"/>
              <a:t>07”</a:t>
            </a:r>
            <a:r>
              <a:rPr lang="zh-CN" altLang="en-US" dirty="0"/>
              <a:t>为“中国</a:t>
            </a:r>
            <a:r>
              <a:rPr lang="en-US" altLang="zh-CN" dirty="0"/>
              <a:t>—</a:t>
            </a:r>
            <a:r>
              <a:rPr lang="zh-CN" altLang="en-US" dirty="0"/>
              <a:t>巴基斯坦自贸协定”；“</a:t>
            </a:r>
            <a:r>
              <a:rPr lang="en-US" altLang="zh-CN" dirty="0"/>
              <a:t>08”</a:t>
            </a:r>
            <a:r>
              <a:rPr lang="zh-CN" altLang="en-US" dirty="0"/>
              <a:t>为“中国</a:t>
            </a:r>
            <a:r>
              <a:rPr lang="en-US" altLang="zh-CN" dirty="0"/>
              <a:t>—</a:t>
            </a:r>
            <a:r>
              <a:rPr lang="zh-CN" altLang="en-US" dirty="0"/>
              <a:t>智利自贸协定”；“</a:t>
            </a:r>
            <a:r>
              <a:rPr lang="en-US" altLang="zh-CN" dirty="0"/>
              <a:t>10”</a:t>
            </a:r>
            <a:r>
              <a:rPr lang="zh-CN" altLang="en-US" dirty="0"/>
              <a:t>为“中国</a:t>
            </a:r>
            <a:r>
              <a:rPr lang="en-US" altLang="zh-CN" dirty="0"/>
              <a:t>—</a:t>
            </a:r>
            <a:r>
              <a:rPr lang="zh-CN" altLang="en-US" dirty="0"/>
              <a:t>新西兰自贸协定”；“</a:t>
            </a:r>
            <a:r>
              <a:rPr lang="en-US" altLang="zh-CN" dirty="0"/>
              <a:t>11”</a:t>
            </a:r>
            <a:r>
              <a:rPr lang="zh-CN" altLang="en-US" dirty="0"/>
              <a:t>为“中国</a:t>
            </a:r>
            <a:r>
              <a:rPr lang="en-US" altLang="zh-CN" dirty="0"/>
              <a:t>—</a:t>
            </a:r>
            <a:r>
              <a:rPr lang="zh-CN" altLang="en-US" dirty="0"/>
              <a:t>新加坡自贸协定”；“</a:t>
            </a:r>
            <a:r>
              <a:rPr lang="en-US" altLang="zh-CN" dirty="0"/>
              <a:t>12”</a:t>
            </a:r>
            <a:r>
              <a:rPr lang="zh-CN" altLang="en-US" dirty="0"/>
              <a:t>为“中国</a:t>
            </a:r>
            <a:r>
              <a:rPr lang="en-US" altLang="zh-CN" dirty="0"/>
              <a:t>—</a:t>
            </a:r>
            <a:r>
              <a:rPr lang="zh-CN" altLang="en-US" dirty="0"/>
              <a:t>秘鲁自贸协定”；“</a:t>
            </a:r>
            <a:r>
              <a:rPr lang="en-US" altLang="zh-CN" dirty="0"/>
              <a:t>13”</a:t>
            </a:r>
            <a:r>
              <a:rPr lang="zh-CN" altLang="en-US" dirty="0"/>
              <a:t>为“最不发达国家特别优惠关税待遇”；“</a:t>
            </a:r>
            <a:r>
              <a:rPr lang="en-US" altLang="zh-CN" dirty="0"/>
              <a:t>14”</a:t>
            </a:r>
            <a:r>
              <a:rPr lang="zh-CN" altLang="en-US" dirty="0"/>
              <a:t>为“海峡两岸经济合作框架协议（</a:t>
            </a:r>
            <a:r>
              <a:rPr lang="en-US" altLang="zh-CN" dirty="0"/>
              <a:t>ECFA</a:t>
            </a:r>
            <a:r>
              <a:rPr lang="zh-CN" altLang="en-US" dirty="0"/>
              <a:t>）”；“</a:t>
            </a:r>
            <a:r>
              <a:rPr lang="en-US" altLang="zh-CN" dirty="0"/>
              <a:t>15”</a:t>
            </a:r>
            <a:r>
              <a:rPr lang="zh-CN" altLang="en-US" dirty="0"/>
              <a:t>为“中国</a:t>
            </a:r>
            <a:r>
              <a:rPr lang="en-US" altLang="zh-CN" dirty="0"/>
              <a:t>—</a:t>
            </a:r>
            <a:r>
              <a:rPr lang="zh-CN" altLang="en-US" dirty="0"/>
              <a:t>哥斯达黎加自贸协定”；“</a:t>
            </a:r>
            <a:r>
              <a:rPr lang="en-US" altLang="zh-CN" dirty="0"/>
              <a:t>16”</a:t>
            </a:r>
            <a:r>
              <a:rPr lang="zh-CN" altLang="en-US" dirty="0"/>
              <a:t>为“中国</a:t>
            </a:r>
            <a:r>
              <a:rPr lang="en-US" altLang="zh-CN" dirty="0"/>
              <a:t>—</a:t>
            </a:r>
            <a:r>
              <a:rPr lang="zh-CN" altLang="en-US" dirty="0"/>
              <a:t>冰岛自贸协定”；“</a:t>
            </a:r>
            <a:r>
              <a:rPr lang="en-US" altLang="zh-CN" dirty="0"/>
              <a:t>17”</a:t>
            </a:r>
            <a:r>
              <a:rPr lang="zh-CN" altLang="en-US" dirty="0"/>
              <a:t>为“中国</a:t>
            </a:r>
            <a:r>
              <a:rPr lang="en-US" altLang="zh-CN" dirty="0"/>
              <a:t>—</a:t>
            </a:r>
            <a:r>
              <a:rPr lang="zh-CN" altLang="en-US" dirty="0"/>
              <a:t>瑞士自贸协定”；“</a:t>
            </a:r>
            <a:r>
              <a:rPr lang="en-US" altLang="zh-CN" dirty="0"/>
              <a:t>18”</a:t>
            </a:r>
            <a:r>
              <a:rPr lang="zh-CN" altLang="en-US" dirty="0"/>
              <a:t>为“中国</a:t>
            </a:r>
            <a:r>
              <a:rPr lang="en-US" altLang="zh-CN" dirty="0"/>
              <a:t>—</a:t>
            </a:r>
            <a:r>
              <a:rPr lang="zh-CN" altLang="en-US" dirty="0"/>
              <a:t>澳大利亚自贸协定”；“</a:t>
            </a:r>
            <a:r>
              <a:rPr lang="en-US" altLang="zh-CN" dirty="0"/>
              <a:t>19”</a:t>
            </a:r>
            <a:r>
              <a:rPr lang="zh-CN" altLang="en-US" dirty="0"/>
              <a:t>为“中国</a:t>
            </a:r>
            <a:r>
              <a:rPr lang="en-US" altLang="zh-CN" dirty="0"/>
              <a:t>—</a:t>
            </a:r>
            <a:r>
              <a:rPr lang="zh-CN" altLang="en-US" dirty="0"/>
              <a:t>韩国自贸协定”；“</a:t>
            </a:r>
            <a:r>
              <a:rPr lang="en-US" altLang="zh-CN" dirty="0"/>
              <a:t>20”</a:t>
            </a:r>
            <a:r>
              <a:rPr lang="zh-CN" altLang="en-US" dirty="0"/>
              <a:t>为“中国</a:t>
            </a:r>
            <a:r>
              <a:rPr lang="en-US" altLang="zh-CN" dirty="0"/>
              <a:t>—</a:t>
            </a:r>
            <a:r>
              <a:rPr lang="zh-CN" altLang="en-US" dirty="0"/>
              <a:t>格鲁吉亚自贸协定”。</a:t>
            </a:r>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43</a:t>
            </a:fld>
            <a:endParaRPr lang="zh-CN" altLang="en-US"/>
          </a:p>
        </p:txBody>
      </p:sp>
    </p:spTree>
    <p:extLst>
      <p:ext uri="{BB962C8B-B14F-4D97-AF65-F5344CB8AC3E}">
        <p14:creationId xmlns:p14="http://schemas.microsoft.com/office/powerpoint/2010/main" val="327002809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该项目数据类型为字符型，最多支持录入</a:t>
            </a:r>
            <a:r>
              <a:rPr lang="en-US" altLang="zh-CN" dirty="0"/>
              <a:t>32</a:t>
            </a:r>
            <a:r>
              <a:rPr lang="zh-CN" altLang="en-US" dirty="0"/>
              <a:t>位。</a:t>
            </a:r>
            <a:endParaRPr lang="en-US" altLang="zh-CN" dirty="0"/>
          </a:p>
          <a:p>
            <a:r>
              <a:rPr lang="zh-CN" altLang="en-US" sz="1200" kern="1200" dirty="0">
                <a:solidFill>
                  <a:schemeClr val="tx1"/>
                </a:solidFill>
                <a:effectLst/>
                <a:latin typeface="+mn-lt"/>
                <a:ea typeface="+mn-ea"/>
                <a:cs typeface="+mn-cs"/>
              </a:rPr>
              <a:t>关务独有项目。</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a:solidFill>
                  <a:schemeClr val="tx1"/>
                </a:solidFill>
                <a:effectLst/>
                <a:latin typeface="+mn-lt"/>
                <a:ea typeface="+mn-ea"/>
                <a:cs typeface="+mn-cs"/>
              </a:rPr>
              <a:t>报关单表头项目。</a:t>
            </a:r>
            <a:endParaRPr lang="zh-CN" altLang="zh-CN" sz="1200" kern="1200" dirty="0">
              <a:solidFill>
                <a:schemeClr val="tx1"/>
              </a:solidFill>
              <a:effectLst/>
              <a:latin typeface="+mn-lt"/>
              <a:ea typeface="+mn-ea"/>
              <a:cs typeface="+mn-cs"/>
            </a:endParaRPr>
          </a:p>
          <a:p>
            <a:r>
              <a:rPr lang="zh-CN" altLang="en-US" dirty="0"/>
              <a:t>各优惠贸易协定代码如下：</a:t>
            </a:r>
          </a:p>
          <a:p>
            <a:r>
              <a:rPr lang="zh-CN" altLang="en-US" dirty="0"/>
              <a:t>“</a:t>
            </a:r>
            <a:r>
              <a:rPr lang="en-US" altLang="zh-CN" dirty="0"/>
              <a:t>01”</a:t>
            </a:r>
            <a:r>
              <a:rPr lang="zh-CN" altLang="en-US" dirty="0"/>
              <a:t>为“亚太贸易协定”；“</a:t>
            </a:r>
            <a:r>
              <a:rPr lang="en-US" altLang="zh-CN" dirty="0"/>
              <a:t>02”</a:t>
            </a:r>
            <a:r>
              <a:rPr lang="zh-CN" altLang="en-US" dirty="0"/>
              <a:t>为“中国</a:t>
            </a:r>
            <a:r>
              <a:rPr lang="en-US" altLang="zh-CN" dirty="0"/>
              <a:t>—</a:t>
            </a:r>
            <a:r>
              <a:rPr lang="zh-CN" altLang="en-US" dirty="0"/>
              <a:t>东盟自贸协定”；“</a:t>
            </a:r>
            <a:r>
              <a:rPr lang="en-US" altLang="zh-CN" dirty="0"/>
              <a:t>03”</a:t>
            </a:r>
            <a:r>
              <a:rPr lang="zh-CN" altLang="en-US" dirty="0"/>
              <a:t>为“内地与香港紧密经贸关系安排”（香港</a:t>
            </a:r>
            <a:r>
              <a:rPr lang="en-US" altLang="zh-CN" dirty="0"/>
              <a:t>CEPA</a:t>
            </a:r>
            <a:r>
              <a:rPr lang="zh-CN" altLang="en-US" dirty="0"/>
              <a:t>）；“</a:t>
            </a:r>
            <a:r>
              <a:rPr lang="en-US" altLang="zh-CN" dirty="0"/>
              <a:t>04”</a:t>
            </a:r>
            <a:r>
              <a:rPr lang="zh-CN" altLang="en-US" dirty="0"/>
              <a:t>为“内地与澳门紧密经贸关系安排”（澳门</a:t>
            </a:r>
            <a:r>
              <a:rPr lang="en-US" altLang="zh-CN" dirty="0"/>
              <a:t>CEPA</a:t>
            </a:r>
            <a:r>
              <a:rPr lang="zh-CN" altLang="en-US" dirty="0"/>
              <a:t>）；“</a:t>
            </a:r>
            <a:r>
              <a:rPr lang="en-US" altLang="zh-CN" dirty="0"/>
              <a:t>06”</a:t>
            </a:r>
            <a:r>
              <a:rPr lang="zh-CN" altLang="en-US" dirty="0"/>
              <a:t>为“台湾农产品零关税措施”；“</a:t>
            </a:r>
            <a:r>
              <a:rPr lang="en-US" altLang="zh-CN" dirty="0"/>
              <a:t>07”</a:t>
            </a:r>
            <a:r>
              <a:rPr lang="zh-CN" altLang="en-US" dirty="0"/>
              <a:t>为“中国</a:t>
            </a:r>
            <a:r>
              <a:rPr lang="en-US" altLang="zh-CN" dirty="0"/>
              <a:t>—</a:t>
            </a:r>
            <a:r>
              <a:rPr lang="zh-CN" altLang="en-US" dirty="0"/>
              <a:t>巴基斯坦自贸协定”；“</a:t>
            </a:r>
            <a:r>
              <a:rPr lang="en-US" altLang="zh-CN" dirty="0"/>
              <a:t>08”</a:t>
            </a:r>
            <a:r>
              <a:rPr lang="zh-CN" altLang="en-US" dirty="0"/>
              <a:t>为“中国</a:t>
            </a:r>
            <a:r>
              <a:rPr lang="en-US" altLang="zh-CN" dirty="0"/>
              <a:t>—</a:t>
            </a:r>
            <a:r>
              <a:rPr lang="zh-CN" altLang="en-US" dirty="0"/>
              <a:t>智利自贸协定”；“</a:t>
            </a:r>
            <a:r>
              <a:rPr lang="en-US" altLang="zh-CN" dirty="0"/>
              <a:t>10”</a:t>
            </a:r>
            <a:r>
              <a:rPr lang="zh-CN" altLang="en-US" dirty="0"/>
              <a:t>为“中国</a:t>
            </a:r>
            <a:r>
              <a:rPr lang="en-US" altLang="zh-CN" dirty="0"/>
              <a:t>—</a:t>
            </a:r>
            <a:r>
              <a:rPr lang="zh-CN" altLang="en-US" dirty="0"/>
              <a:t>新西兰自贸协定”；“</a:t>
            </a:r>
            <a:r>
              <a:rPr lang="en-US" altLang="zh-CN" dirty="0"/>
              <a:t>11”</a:t>
            </a:r>
            <a:r>
              <a:rPr lang="zh-CN" altLang="en-US" dirty="0"/>
              <a:t>为“中国</a:t>
            </a:r>
            <a:r>
              <a:rPr lang="en-US" altLang="zh-CN" dirty="0"/>
              <a:t>—</a:t>
            </a:r>
            <a:r>
              <a:rPr lang="zh-CN" altLang="en-US" dirty="0"/>
              <a:t>新加坡自贸协定”；“</a:t>
            </a:r>
            <a:r>
              <a:rPr lang="en-US" altLang="zh-CN" dirty="0"/>
              <a:t>12”</a:t>
            </a:r>
            <a:r>
              <a:rPr lang="zh-CN" altLang="en-US" dirty="0"/>
              <a:t>为“中国</a:t>
            </a:r>
            <a:r>
              <a:rPr lang="en-US" altLang="zh-CN" dirty="0"/>
              <a:t>—</a:t>
            </a:r>
            <a:r>
              <a:rPr lang="zh-CN" altLang="en-US" dirty="0"/>
              <a:t>秘鲁自贸协定”；“</a:t>
            </a:r>
            <a:r>
              <a:rPr lang="en-US" altLang="zh-CN" dirty="0"/>
              <a:t>13”</a:t>
            </a:r>
            <a:r>
              <a:rPr lang="zh-CN" altLang="en-US" dirty="0"/>
              <a:t>为“最不发达国家特别优惠关税待遇”；“</a:t>
            </a:r>
            <a:r>
              <a:rPr lang="en-US" altLang="zh-CN" dirty="0"/>
              <a:t>14”</a:t>
            </a:r>
            <a:r>
              <a:rPr lang="zh-CN" altLang="en-US" dirty="0"/>
              <a:t>为“海峡两岸经济合作框架协议（</a:t>
            </a:r>
            <a:r>
              <a:rPr lang="en-US" altLang="zh-CN" dirty="0"/>
              <a:t>ECFA</a:t>
            </a:r>
            <a:r>
              <a:rPr lang="zh-CN" altLang="en-US" dirty="0"/>
              <a:t>）”；“</a:t>
            </a:r>
            <a:r>
              <a:rPr lang="en-US" altLang="zh-CN" dirty="0"/>
              <a:t>15”</a:t>
            </a:r>
            <a:r>
              <a:rPr lang="zh-CN" altLang="en-US" dirty="0"/>
              <a:t>为“中国</a:t>
            </a:r>
            <a:r>
              <a:rPr lang="en-US" altLang="zh-CN" dirty="0"/>
              <a:t>—</a:t>
            </a:r>
            <a:r>
              <a:rPr lang="zh-CN" altLang="en-US" dirty="0"/>
              <a:t>哥斯达黎加自贸协定”；“</a:t>
            </a:r>
            <a:r>
              <a:rPr lang="en-US" altLang="zh-CN" dirty="0"/>
              <a:t>16”</a:t>
            </a:r>
            <a:r>
              <a:rPr lang="zh-CN" altLang="en-US" dirty="0"/>
              <a:t>为“中国</a:t>
            </a:r>
            <a:r>
              <a:rPr lang="en-US" altLang="zh-CN" dirty="0"/>
              <a:t>—</a:t>
            </a:r>
            <a:r>
              <a:rPr lang="zh-CN" altLang="en-US" dirty="0"/>
              <a:t>冰岛自贸协定”；“</a:t>
            </a:r>
            <a:r>
              <a:rPr lang="en-US" altLang="zh-CN" dirty="0"/>
              <a:t>17”</a:t>
            </a:r>
            <a:r>
              <a:rPr lang="zh-CN" altLang="en-US" dirty="0"/>
              <a:t>为“中国</a:t>
            </a:r>
            <a:r>
              <a:rPr lang="en-US" altLang="zh-CN" dirty="0"/>
              <a:t>—</a:t>
            </a:r>
            <a:r>
              <a:rPr lang="zh-CN" altLang="en-US" dirty="0"/>
              <a:t>瑞士自贸协定”；“</a:t>
            </a:r>
            <a:r>
              <a:rPr lang="en-US" altLang="zh-CN" dirty="0"/>
              <a:t>18”</a:t>
            </a:r>
            <a:r>
              <a:rPr lang="zh-CN" altLang="en-US" dirty="0"/>
              <a:t>为“中国</a:t>
            </a:r>
            <a:r>
              <a:rPr lang="en-US" altLang="zh-CN" dirty="0"/>
              <a:t>—</a:t>
            </a:r>
            <a:r>
              <a:rPr lang="zh-CN" altLang="en-US" dirty="0"/>
              <a:t>澳大利亚自贸协定”；“</a:t>
            </a:r>
            <a:r>
              <a:rPr lang="en-US" altLang="zh-CN" dirty="0"/>
              <a:t>19”</a:t>
            </a:r>
            <a:r>
              <a:rPr lang="zh-CN" altLang="en-US" dirty="0"/>
              <a:t>为“中国</a:t>
            </a:r>
            <a:r>
              <a:rPr lang="en-US" altLang="zh-CN" dirty="0"/>
              <a:t>—</a:t>
            </a:r>
            <a:r>
              <a:rPr lang="zh-CN" altLang="en-US" dirty="0"/>
              <a:t>韩国自贸协定”；“</a:t>
            </a:r>
            <a:r>
              <a:rPr lang="en-US" altLang="zh-CN" dirty="0"/>
              <a:t>20”</a:t>
            </a:r>
            <a:r>
              <a:rPr lang="zh-CN" altLang="en-US" dirty="0"/>
              <a:t>为“中国</a:t>
            </a:r>
            <a:r>
              <a:rPr lang="en-US" altLang="zh-CN" dirty="0"/>
              <a:t>—</a:t>
            </a:r>
            <a:r>
              <a:rPr lang="zh-CN" altLang="en-US" dirty="0"/>
              <a:t>格鲁吉亚自贸协定”。</a:t>
            </a:r>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44</a:t>
            </a:fld>
            <a:endParaRPr lang="zh-CN" altLang="en-US"/>
          </a:p>
        </p:txBody>
      </p:sp>
    </p:spTree>
    <p:extLst>
      <p:ext uri="{BB962C8B-B14F-4D97-AF65-F5344CB8AC3E}">
        <p14:creationId xmlns:p14="http://schemas.microsoft.com/office/powerpoint/2010/main" val="25516983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该项目数据类型为</a:t>
            </a:r>
            <a:r>
              <a:rPr lang="en-US" altLang="zh-CN" dirty="0"/>
              <a:t>8</a:t>
            </a:r>
            <a:r>
              <a:rPr lang="zh-CN" altLang="en-US" dirty="0"/>
              <a:t>位字符型。</a:t>
            </a:r>
            <a:endParaRPr lang="en-US" altLang="zh-CN" dirty="0"/>
          </a:p>
          <a:p>
            <a:r>
              <a:rPr lang="zh-CN" altLang="en-US" sz="1200" kern="1200" dirty="0">
                <a:solidFill>
                  <a:schemeClr val="tx1"/>
                </a:solidFill>
                <a:effectLst/>
                <a:latin typeface="+mn-lt"/>
                <a:ea typeface="+mn-ea"/>
                <a:cs typeface="+mn-cs"/>
              </a:rPr>
              <a:t>关务独有项目。</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a:solidFill>
                  <a:schemeClr val="tx1"/>
                </a:solidFill>
                <a:effectLst/>
                <a:latin typeface="+mn-lt"/>
                <a:ea typeface="+mn-ea"/>
                <a:cs typeface="+mn-cs"/>
              </a:rPr>
              <a:t>报关单表头项目。</a:t>
            </a:r>
            <a:endParaRPr lang="zh-CN" altLang="zh-CN" sz="1200" kern="1200" dirty="0">
              <a:solidFill>
                <a:schemeClr val="tx1"/>
              </a:solidFill>
              <a:effectLst/>
              <a:latin typeface="+mn-lt"/>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45</a:t>
            </a:fld>
            <a:endParaRPr lang="zh-CN" altLang="en-US"/>
          </a:p>
        </p:txBody>
      </p:sp>
    </p:spTree>
    <p:extLst>
      <p:ext uri="{BB962C8B-B14F-4D97-AF65-F5344CB8AC3E}">
        <p14:creationId xmlns:p14="http://schemas.microsoft.com/office/powerpoint/2010/main" val="108210718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该项目数据类型为</a:t>
            </a:r>
            <a:r>
              <a:rPr lang="en-US" altLang="zh-CN" dirty="0"/>
              <a:t>18</a:t>
            </a:r>
            <a:r>
              <a:rPr lang="zh-CN" altLang="en-US" dirty="0"/>
              <a:t>位字符型。编码规则同报关单号。</a:t>
            </a:r>
            <a:endParaRPr lang="en-US" altLang="zh-CN" dirty="0"/>
          </a:p>
          <a:p>
            <a:r>
              <a:rPr lang="zh-CN" altLang="en-US" sz="1200" kern="1200" dirty="0">
                <a:solidFill>
                  <a:schemeClr val="tx1"/>
                </a:solidFill>
                <a:effectLst/>
                <a:latin typeface="+mn-lt"/>
                <a:ea typeface="+mn-ea"/>
                <a:cs typeface="+mn-cs"/>
              </a:rPr>
              <a:t>关务独有项目。</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a:solidFill>
                  <a:schemeClr val="tx1"/>
                </a:solidFill>
                <a:effectLst/>
                <a:latin typeface="+mn-lt"/>
                <a:ea typeface="+mn-ea"/>
                <a:cs typeface="+mn-cs"/>
              </a:rPr>
              <a:t>报关单表头项目。</a:t>
            </a:r>
            <a:endParaRPr lang="zh-CN" altLang="zh-CN" sz="1200" kern="1200" dirty="0">
              <a:solidFill>
                <a:schemeClr val="tx1"/>
              </a:solidFill>
              <a:effectLst/>
              <a:latin typeface="+mn-lt"/>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46</a:t>
            </a:fld>
            <a:endParaRPr lang="zh-CN" altLang="en-US"/>
          </a:p>
        </p:txBody>
      </p:sp>
    </p:spTree>
    <p:extLst>
      <p:ext uri="{BB962C8B-B14F-4D97-AF65-F5344CB8AC3E}">
        <p14:creationId xmlns:p14="http://schemas.microsoft.com/office/powerpoint/2010/main" val="157718052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该项目数据类型为</a:t>
            </a:r>
            <a:r>
              <a:rPr lang="en-US" altLang="zh-CN" dirty="0"/>
              <a:t>12</a:t>
            </a:r>
            <a:r>
              <a:rPr lang="zh-CN" altLang="en-US" dirty="0"/>
              <a:t>位字符型。编码规则同备案号。</a:t>
            </a:r>
            <a:endParaRPr lang="en-US" altLang="zh-CN" dirty="0"/>
          </a:p>
          <a:p>
            <a:r>
              <a:rPr lang="zh-CN" altLang="en-US" sz="1200" kern="1200" dirty="0">
                <a:solidFill>
                  <a:schemeClr val="tx1"/>
                </a:solidFill>
                <a:effectLst/>
                <a:latin typeface="+mn-lt"/>
                <a:ea typeface="+mn-ea"/>
                <a:cs typeface="+mn-cs"/>
              </a:rPr>
              <a:t>关务独有项目。</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a:solidFill>
                  <a:schemeClr val="tx1"/>
                </a:solidFill>
                <a:effectLst/>
                <a:latin typeface="+mn-lt"/>
                <a:ea typeface="+mn-ea"/>
                <a:cs typeface="+mn-cs"/>
              </a:rPr>
              <a:t>报关单表头项目。</a:t>
            </a:r>
            <a:endParaRPr lang="zh-CN" altLang="zh-CN" sz="1200" kern="1200" dirty="0">
              <a:solidFill>
                <a:schemeClr val="tx1"/>
              </a:solidFill>
              <a:effectLst/>
              <a:latin typeface="+mn-lt"/>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47</a:t>
            </a:fld>
            <a:endParaRPr lang="zh-CN" altLang="en-US"/>
          </a:p>
        </p:txBody>
      </p:sp>
    </p:spTree>
    <p:extLst>
      <p:ext uri="{BB962C8B-B14F-4D97-AF65-F5344CB8AC3E}">
        <p14:creationId xmlns:p14="http://schemas.microsoft.com/office/powerpoint/2010/main" val="360118861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该项目数据类型为数字型，最多支持录入</a:t>
            </a:r>
            <a:r>
              <a:rPr lang="en-US" altLang="zh-CN" dirty="0"/>
              <a:t>19</a:t>
            </a:r>
            <a:r>
              <a:rPr lang="zh-CN" altLang="en-US" dirty="0"/>
              <a:t>位。</a:t>
            </a:r>
            <a:endParaRPr lang="en-US" altLang="zh-CN" dirty="0"/>
          </a:p>
          <a:p>
            <a:r>
              <a:rPr lang="zh-CN" altLang="en-US" sz="1200" kern="1200" dirty="0">
                <a:solidFill>
                  <a:schemeClr val="tx1"/>
                </a:solidFill>
                <a:effectLst/>
                <a:latin typeface="+mn-lt"/>
                <a:ea typeface="+mn-ea"/>
                <a:cs typeface="+mn-cs"/>
              </a:rPr>
              <a:t>关务独有项目。</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a:solidFill>
                  <a:schemeClr val="tx1"/>
                </a:solidFill>
                <a:effectLst/>
                <a:latin typeface="+mn-lt"/>
                <a:ea typeface="+mn-ea"/>
                <a:cs typeface="+mn-cs"/>
              </a:rPr>
              <a:t>报关单表头项目。本项共</a:t>
            </a:r>
            <a:r>
              <a:rPr lang="en-US" altLang="zh-CN" sz="1200" kern="1200" dirty="0">
                <a:solidFill>
                  <a:schemeClr val="tx1"/>
                </a:solidFill>
                <a:effectLst/>
                <a:latin typeface="+mn-lt"/>
                <a:ea typeface="+mn-ea"/>
                <a:cs typeface="+mn-cs"/>
              </a:rPr>
              <a:t>2</a:t>
            </a:r>
            <a:r>
              <a:rPr lang="zh-CN" altLang="en-US" sz="1200" kern="1200" dirty="0">
                <a:solidFill>
                  <a:schemeClr val="tx1"/>
                </a:solidFill>
                <a:effectLst/>
                <a:latin typeface="+mn-lt"/>
                <a:ea typeface="+mn-ea"/>
                <a:cs typeface="+mn-cs"/>
              </a:rPr>
              <a:t>页，此为第</a:t>
            </a:r>
            <a:r>
              <a:rPr lang="en-US" altLang="zh-CN" sz="1200" kern="1200" dirty="0">
                <a:solidFill>
                  <a:schemeClr val="tx1"/>
                </a:solidFill>
                <a:effectLst/>
                <a:latin typeface="+mn-lt"/>
                <a:ea typeface="+mn-ea"/>
                <a:cs typeface="+mn-cs"/>
              </a:rPr>
              <a:t>1</a:t>
            </a:r>
            <a:r>
              <a:rPr lang="zh-CN" altLang="en-US" sz="1200" kern="1200" dirty="0">
                <a:solidFill>
                  <a:schemeClr val="tx1"/>
                </a:solidFill>
                <a:effectLst/>
                <a:latin typeface="+mn-lt"/>
                <a:ea typeface="+mn-ea"/>
                <a:cs typeface="+mn-cs"/>
              </a:rPr>
              <a:t>页。</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b="0" kern="1200" dirty="0">
                <a:solidFill>
                  <a:schemeClr val="tx1"/>
                </a:solidFill>
                <a:effectLst/>
                <a:latin typeface="+mn-lt"/>
                <a:ea typeface="+mn-ea"/>
                <a:cs typeface="+mn-cs"/>
              </a:rPr>
              <a:t>（</a:t>
            </a:r>
            <a:r>
              <a:rPr lang="en-US" altLang="zh-CN" sz="1200" b="0" kern="1200" dirty="0">
                <a:solidFill>
                  <a:schemeClr val="tx1"/>
                </a:solidFill>
                <a:effectLst/>
                <a:latin typeface="+mn-lt"/>
                <a:ea typeface="+mn-ea"/>
                <a:cs typeface="+mn-cs"/>
              </a:rPr>
              <a:t>1</a:t>
            </a:r>
            <a:r>
              <a:rPr lang="zh-CN" altLang="zh-CN" sz="1200" b="0" kern="1200" dirty="0">
                <a:solidFill>
                  <a:schemeClr val="tx1"/>
                </a:solidFill>
                <a:effectLst/>
                <a:latin typeface="+mn-lt"/>
                <a:ea typeface="+mn-ea"/>
                <a:cs typeface="+mn-cs"/>
              </a:rPr>
              <a:t>）增加保税</a:t>
            </a:r>
            <a:r>
              <a:rPr lang="zh-CN" altLang="en-US" sz="1200" b="0" kern="1200" dirty="0">
                <a:solidFill>
                  <a:schemeClr val="tx1"/>
                </a:solidFill>
                <a:effectLst/>
                <a:latin typeface="+mn-lt"/>
                <a:ea typeface="+mn-ea"/>
                <a:cs typeface="+mn-cs"/>
              </a:rPr>
              <a:t>填报要求</a:t>
            </a:r>
            <a:r>
              <a:rPr lang="zh-CN" altLang="zh-CN" sz="1200" b="0" kern="1200" dirty="0">
                <a:solidFill>
                  <a:schemeClr val="tx1"/>
                </a:solidFill>
                <a:effectLst/>
                <a:latin typeface="+mn-lt"/>
                <a:ea typeface="+mn-ea"/>
                <a:cs typeface="+mn-cs"/>
              </a:rPr>
              <a:t>；（</a:t>
            </a:r>
            <a:r>
              <a:rPr lang="en-US" altLang="zh-CN" sz="1200" b="0" kern="1200" dirty="0">
                <a:solidFill>
                  <a:schemeClr val="tx1"/>
                </a:solidFill>
                <a:effectLst/>
                <a:latin typeface="+mn-lt"/>
                <a:ea typeface="+mn-ea"/>
                <a:cs typeface="+mn-cs"/>
              </a:rPr>
              <a:t>2</a:t>
            </a:r>
            <a:r>
              <a:rPr lang="zh-CN" altLang="zh-CN" sz="1200" b="0" kern="1200" dirty="0">
                <a:solidFill>
                  <a:schemeClr val="tx1"/>
                </a:solidFill>
                <a:effectLst/>
                <a:latin typeface="+mn-lt"/>
                <a:ea typeface="+mn-ea"/>
                <a:cs typeface="+mn-cs"/>
              </a:rPr>
              <a:t>）删除了总署具体公告号；（</a:t>
            </a:r>
            <a:r>
              <a:rPr lang="en-US" altLang="zh-CN" sz="1200" b="0" kern="1200" dirty="0">
                <a:solidFill>
                  <a:schemeClr val="tx1"/>
                </a:solidFill>
                <a:effectLst/>
                <a:latin typeface="+mn-lt"/>
                <a:ea typeface="+mn-ea"/>
                <a:cs typeface="+mn-cs"/>
              </a:rPr>
              <a:t>3</a:t>
            </a:r>
            <a:r>
              <a:rPr lang="zh-CN" altLang="zh-CN" sz="1200" b="0" kern="1200" dirty="0">
                <a:solidFill>
                  <a:schemeClr val="tx1"/>
                </a:solidFill>
                <a:effectLst/>
                <a:latin typeface="+mn-lt"/>
                <a:ea typeface="+mn-ea"/>
                <a:cs typeface="+mn-cs"/>
              </a:rPr>
              <a:t>）对“（八）加工</a:t>
            </a:r>
            <a:r>
              <a:rPr lang="zh-CN" altLang="zh-CN" sz="1200" kern="1200" dirty="0">
                <a:solidFill>
                  <a:schemeClr val="tx1"/>
                </a:solidFill>
                <a:effectLst/>
                <a:latin typeface="+mn-lt"/>
                <a:ea typeface="+mn-ea"/>
                <a:cs typeface="+mn-cs"/>
              </a:rPr>
              <a:t>贸易副产品退运出口、结转出口，本栏目应填报《加工贸易手册》中新增的变更副产品的出口项号。</a:t>
            </a:r>
            <a:r>
              <a:rPr lang="zh-CN" altLang="zh-CN" sz="1200" b="1" kern="1200" dirty="0">
                <a:solidFill>
                  <a:schemeClr val="tx1"/>
                </a:solidFill>
                <a:effectLst/>
                <a:latin typeface="+mn-lt"/>
                <a:ea typeface="+mn-ea"/>
                <a:cs typeface="+mn-cs"/>
              </a:rPr>
              <a:t>”调整为“（八）</a:t>
            </a:r>
            <a:r>
              <a:rPr lang="zh-CN" altLang="zh-CN" sz="1200" kern="1200" dirty="0">
                <a:solidFill>
                  <a:schemeClr val="tx1"/>
                </a:solidFill>
                <a:effectLst/>
                <a:latin typeface="+mn-lt"/>
                <a:ea typeface="+mn-ea"/>
                <a:cs typeface="+mn-cs"/>
              </a:rPr>
              <a:t>加工贸易副产品退运出口、结转出口，填报《加工贸易手册》中新增成品的出口项号。</a:t>
            </a:r>
            <a:r>
              <a:rPr lang="zh-CN" altLang="zh-CN" sz="1200" b="1" kern="1200" dirty="0">
                <a:solidFill>
                  <a:schemeClr val="tx1"/>
                </a:solidFill>
                <a:effectLst/>
                <a:latin typeface="+mn-lt"/>
                <a:ea typeface="+mn-ea"/>
                <a:cs typeface="+mn-cs"/>
              </a:rPr>
              <a:t>”。</a:t>
            </a:r>
            <a:endParaRPr lang="zh-CN" altLang="zh-CN" sz="1200" kern="1200" dirty="0">
              <a:solidFill>
                <a:schemeClr val="tx1"/>
              </a:solidFill>
              <a:effectLst/>
              <a:latin typeface="+mn-lt"/>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48</a:t>
            </a:fld>
            <a:endParaRPr lang="zh-CN" altLang="en-US"/>
          </a:p>
        </p:txBody>
      </p:sp>
    </p:spTree>
    <p:extLst>
      <p:ext uri="{BB962C8B-B14F-4D97-AF65-F5344CB8AC3E}">
        <p14:creationId xmlns:p14="http://schemas.microsoft.com/office/powerpoint/2010/main" val="175559153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该项目数据类型为数字型，最多支持录入</a:t>
            </a:r>
            <a:r>
              <a:rPr lang="en-US" altLang="zh-CN" dirty="0"/>
              <a:t>19</a:t>
            </a:r>
            <a:r>
              <a:rPr lang="zh-CN" altLang="en-US" dirty="0"/>
              <a:t>位。</a:t>
            </a:r>
            <a:endParaRPr lang="en-US" altLang="zh-CN" dirty="0"/>
          </a:p>
          <a:p>
            <a:r>
              <a:rPr lang="zh-CN" altLang="en-US" sz="1200" kern="1200" dirty="0">
                <a:solidFill>
                  <a:schemeClr val="tx1"/>
                </a:solidFill>
                <a:effectLst/>
                <a:latin typeface="+mn-lt"/>
                <a:ea typeface="+mn-ea"/>
                <a:cs typeface="+mn-cs"/>
              </a:rPr>
              <a:t>关务独有项目。</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a:solidFill>
                  <a:schemeClr val="tx1"/>
                </a:solidFill>
                <a:effectLst/>
                <a:latin typeface="+mn-lt"/>
                <a:ea typeface="+mn-ea"/>
                <a:cs typeface="+mn-cs"/>
              </a:rPr>
              <a:t>报关单表头项目。本项共</a:t>
            </a:r>
            <a:r>
              <a:rPr lang="en-US" altLang="zh-CN" sz="1200" kern="1200" dirty="0">
                <a:solidFill>
                  <a:schemeClr val="tx1"/>
                </a:solidFill>
                <a:effectLst/>
                <a:latin typeface="+mn-lt"/>
                <a:ea typeface="+mn-ea"/>
                <a:cs typeface="+mn-cs"/>
              </a:rPr>
              <a:t>2</a:t>
            </a:r>
            <a:r>
              <a:rPr lang="zh-CN" altLang="en-US" sz="1200" kern="1200" dirty="0">
                <a:solidFill>
                  <a:schemeClr val="tx1"/>
                </a:solidFill>
                <a:effectLst/>
                <a:latin typeface="+mn-lt"/>
                <a:ea typeface="+mn-ea"/>
                <a:cs typeface="+mn-cs"/>
              </a:rPr>
              <a:t>页，此为第</a:t>
            </a:r>
            <a:r>
              <a:rPr lang="en-US" altLang="zh-CN" sz="1200" kern="1200" dirty="0">
                <a:solidFill>
                  <a:schemeClr val="tx1"/>
                </a:solidFill>
                <a:effectLst/>
                <a:latin typeface="+mn-lt"/>
                <a:ea typeface="+mn-ea"/>
                <a:cs typeface="+mn-cs"/>
              </a:rPr>
              <a:t>2</a:t>
            </a:r>
            <a:r>
              <a:rPr lang="zh-CN" altLang="en-US" sz="1200" kern="1200" dirty="0">
                <a:solidFill>
                  <a:schemeClr val="tx1"/>
                </a:solidFill>
                <a:effectLst/>
                <a:latin typeface="+mn-lt"/>
                <a:ea typeface="+mn-ea"/>
                <a:cs typeface="+mn-cs"/>
              </a:rPr>
              <a:t>页。</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b="0" kern="1200" dirty="0">
                <a:solidFill>
                  <a:schemeClr val="tx1"/>
                </a:solidFill>
                <a:effectLst/>
                <a:latin typeface="+mn-lt"/>
                <a:ea typeface="+mn-ea"/>
                <a:cs typeface="+mn-cs"/>
              </a:rPr>
              <a:t>（</a:t>
            </a:r>
            <a:r>
              <a:rPr lang="en-US" altLang="zh-CN" sz="1200" b="0" kern="1200" dirty="0">
                <a:solidFill>
                  <a:schemeClr val="tx1"/>
                </a:solidFill>
                <a:effectLst/>
                <a:latin typeface="+mn-lt"/>
                <a:ea typeface="+mn-ea"/>
                <a:cs typeface="+mn-cs"/>
              </a:rPr>
              <a:t>1</a:t>
            </a:r>
            <a:r>
              <a:rPr lang="zh-CN" altLang="zh-CN" sz="1200" b="0" kern="1200" dirty="0">
                <a:solidFill>
                  <a:schemeClr val="tx1"/>
                </a:solidFill>
                <a:effectLst/>
                <a:latin typeface="+mn-lt"/>
                <a:ea typeface="+mn-ea"/>
                <a:cs typeface="+mn-cs"/>
              </a:rPr>
              <a:t>）增加保税</a:t>
            </a:r>
            <a:r>
              <a:rPr lang="zh-CN" altLang="en-US" sz="1200" b="0" kern="1200" dirty="0">
                <a:solidFill>
                  <a:schemeClr val="tx1"/>
                </a:solidFill>
                <a:effectLst/>
                <a:latin typeface="+mn-lt"/>
                <a:ea typeface="+mn-ea"/>
                <a:cs typeface="+mn-cs"/>
              </a:rPr>
              <a:t>填报要求</a:t>
            </a:r>
            <a:r>
              <a:rPr lang="zh-CN" altLang="zh-CN" sz="1200" b="0" kern="1200" dirty="0">
                <a:solidFill>
                  <a:schemeClr val="tx1"/>
                </a:solidFill>
                <a:effectLst/>
                <a:latin typeface="+mn-lt"/>
                <a:ea typeface="+mn-ea"/>
                <a:cs typeface="+mn-cs"/>
              </a:rPr>
              <a:t>；（</a:t>
            </a:r>
            <a:r>
              <a:rPr lang="en-US" altLang="zh-CN" sz="1200" b="0" kern="1200" dirty="0">
                <a:solidFill>
                  <a:schemeClr val="tx1"/>
                </a:solidFill>
                <a:effectLst/>
                <a:latin typeface="+mn-lt"/>
                <a:ea typeface="+mn-ea"/>
                <a:cs typeface="+mn-cs"/>
              </a:rPr>
              <a:t>2</a:t>
            </a:r>
            <a:r>
              <a:rPr lang="zh-CN" altLang="zh-CN" sz="1200" b="0" kern="1200" dirty="0">
                <a:solidFill>
                  <a:schemeClr val="tx1"/>
                </a:solidFill>
                <a:effectLst/>
                <a:latin typeface="+mn-lt"/>
                <a:ea typeface="+mn-ea"/>
                <a:cs typeface="+mn-cs"/>
              </a:rPr>
              <a:t>）删除了总署具体公告号；（</a:t>
            </a:r>
            <a:r>
              <a:rPr lang="en-US" altLang="zh-CN" sz="1200" b="0" kern="1200" dirty="0">
                <a:solidFill>
                  <a:schemeClr val="tx1"/>
                </a:solidFill>
                <a:effectLst/>
                <a:latin typeface="+mn-lt"/>
                <a:ea typeface="+mn-ea"/>
                <a:cs typeface="+mn-cs"/>
              </a:rPr>
              <a:t>3</a:t>
            </a:r>
            <a:r>
              <a:rPr lang="zh-CN" altLang="zh-CN" sz="1200" b="0" kern="1200" dirty="0">
                <a:solidFill>
                  <a:schemeClr val="tx1"/>
                </a:solidFill>
                <a:effectLst/>
                <a:latin typeface="+mn-lt"/>
                <a:ea typeface="+mn-ea"/>
                <a:cs typeface="+mn-cs"/>
              </a:rPr>
              <a:t>）对“（八）加工</a:t>
            </a:r>
            <a:r>
              <a:rPr lang="zh-CN" altLang="zh-CN" sz="1200" kern="1200" dirty="0">
                <a:solidFill>
                  <a:schemeClr val="tx1"/>
                </a:solidFill>
                <a:effectLst/>
                <a:latin typeface="+mn-lt"/>
                <a:ea typeface="+mn-ea"/>
                <a:cs typeface="+mn-cs"/>
              </a:rPr>
              <a:t>贸易副产品退运出口、结转出口，本栏目应填报《加工贸易手册》中新增的变更副产品的出口项号。</a:t>
            </a:r>
            <a:r>
              <a:rPr lang="zh-CN" altLang="zh-CN" sz="1200" b="1" kern="1200" dirty="0">
                <a:solidFill>
                  <a:schemeClr val="tx1"/>
                </a:solidFill>
                <a:effectLst/>
                <a:latin typeface="+mn-lt"/>
                <a:ea typeface="+mn-ea"/>
                <a:cs typeface="+mn-cs"/>
              </a:rPr>
              <a:t>”调整为“（八）</a:t>
            </a:r>
            <a:r>
              <a:rPr lang="zh-CN" altLang="zh-CN" sz="1200" kern="1200" dirty="0">
                <a:solidFill>
                  <a:schemeClr val="tx1"/>
                </a:solidFill>
                <a:effectLst/>
                <a:latin typeface="+mn-lt"/>
                <a:ea typeface="+mn-ea"/>
                <a:cs typeface="+mn-cs"/>
              </a:rPr>
              <a:t>加工贸易副产品退运出口、结转出口，填报《加工贸易手册》中新增成品的出口项号。</a:t>
            </a:r>
            <a:r>
              <a:rPr lang="zh-CN" altLang="zh-CN" sz="1200" b="1" kern="1200" dirty="0">
                <a:solidFill>
                  <a:schemeClr val="tx1"/>
                </a:solidFill>
                <a:effectLst/>
                <a:latin typeface="+mn-lt"/>
                <a:ea typeface="+mn-ea"/>
                <a:cs typeface="+mn-cs"/>
              </a:rPr>
              <a:t>”。</a:t>
            </a:r>
            <a:endParaRPr lang="zh-CN" altLang="zh-CN" sz="1200" kern="1200" dirty="0">
              <a:solidFill>
                <a:schemeClr val="tx1"/>
              </a:solidFill>
              <a:effectLst/>
              <a:latin typeface="+mn-lt"/>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49</a:t>
            </a:fld>
            <a:endParaRPr lang="zh-CN" altLang="en-US"/>
          </a:p>
        </p:txBody>
      </p:sp>
    </p:spTree>
    <p:extLst>
      <p:ext uri="{BB962C8B-B14F-4D97-AF65-F5344CB8AC3E}">
        <p14:creationId xmlns:p14="http://schemas.microsoft.com/office/powerpoint/2010/main" val="263815444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该项目数据类型为</a:t>
            </a:r>
            <a:r>
              <a:rPr lang="en-US" altLang="zh-CN" dirty="0"/>
              <a:t>1</a:t>
            </a:r>
            <a:r>
              <a:rPr lang="zh-CN" altLang="en-US" dirty="0"/>
              <a:t>位字符型。</a:t>
            </a:r>
            <a:endParaRPr lang="en-US" altLang="zh-CN" dirty="0"/>
          </a:p>
          <a:p>
            <a:r>
              <a:rPr lang="zh-CN" altLang="en-US" sz="1200" kern="1200" dirty="0">
                <a:solidFill>
                  <a:schemeClr val="tx1"/>
                </a:solidFill>
                <a:effectLst/>
                <a:latin typeface="+mn-lt"/>
                <a:ea typeface="+mn-ea"/>
                <a:cs typeface="+mn-cs"/>
              </a:rPr>
              <a:t>关务独有项目。</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a:solidFill>
                  <a:schemeClr val="tx1"/>
                </a:solidFill>
                <a:effectLst/>
                <a:latin typeface="+mn-lt"/>
                <a:ea typeface="+mn-ea"/>
                <a:cs typeface="+mn-cs"/>
              </a:rPr>
              <a:t>报关单表头项目。</a:t>
            </a:r>
            <a:endParaRPr lang="en-US" altLang="zh-CN" dirty="0"/>
          </a:p>
          <a:p>
            <a:r>
              <a:rPr lang="zh-CN" altLang="en-US" dirty="0"/>
              <a:t>本项共</a:t>
            </a:r>
            <a:r>
              <a:rPr lang="en-US" altLang="zh-CN" dirty="0"/>
              <a:t>2</a:t>
            </a:r>
            <a:r>
              <a:rPr lang="zh-CN" altLang="en-US" dirty="0"/>
              <a:t>页，本页为第</a:t>
            </a:r>
            <a:r>
              <a:rPr lang="en-US" altLang="zh-CN" dirty="0"/>
              <a:t>1</a:t>
            </a:r>
            <a:r>
              <a:rPr lang="zh-CN" altLang="en-US" dirty="0"/>
              <a:t>页</a:t>
            </a:r>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50</a:t>
            </a:fld>
            <a:endParaRPr lang="zh-CN" altLang="en-US"/>
          </a:p>
        </p:txBody>
      </p:sp>
    </p:spTree>
    <p:extLst>
      <p:ext uri="{BB962C8B-B14F-4D97-AF65-F5344CB8AC3E}">
        <p14:creationId xmlns:p14="http://schemas.microsoft.com/office/powerpoint/2010/main" val="59877792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a:t>该项目数据类型为</a:t>
            </a:r>
            <a:r>
              <a:rPr lang="en-US" altLang="zh-CN" dirty="0"/>
              <a:t>1</a:t>
            </a:r>
            <a:r>
              <a:rPr lang="zh-CN" altLang="en-US" dirty="0"/>
              <a:t>位字符型。</a:t>
            </a:r>
            <a:endParaRPr lang="en-US" altLang="zh-CN" dirty="0"/>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a:solidFill>
                  <a:schemeClr val="tx1"/>
                </a:solidFill>
                <a:effectLst/>
                <a:latin typeface="+mn-lt"/>
                <a:ea typeface="+mn-ea"/>
                <a:cs typeface="+mn-cs"/>
              </a:rPr>
              <a:t>关务独有项目。</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a:solidFill>
                  <a:schemeClr val="tx1"/>
                </a:solidFill>
                <a:effectLst/>
                <a:latin typeface="+mn-lt"/>
                <a:ea typeface="+mn-ea"/>
                <a:cs typeface="+mn-cs"/>
              </a:rPr>
              <a:t>报关单表头项目。</a:t>
            </a:r>
            <a:endParaRPr lang="en-US" altLang="zh-CN" dirty="0"/>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a:t>本项共</a:t>
            </a:r>
            <a:r>
              <a:rPr lang="en-US" altLang="zh-CN" dirty="0"/>
              <a:t>2</a:t>
            </a:r>
            <a:r>
              <a:rPr lang="zh-CN" altLang="en-US" dirty="0"/>
              <a:t>页，本页为第</a:t>
            </a:r>
            <a:r>
              <a:rPr lang="en-US" altLang="zh-CN" dirty="0"/>
              <a:t>2</a:t>
            </a:r>
            <a:r>
              <a:rPr lang="zh-CN" altLang="en-US" dirty="0"/>
              <a:t>页</a:t>
            </a:r>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51</a:t>
            </a:fld>
            <a:endParaRPr lang="zh-CN" altLang="en-US"/>
          </a:p>
        </p:txBody>
      </p:sp>
    </p:spTree>
    <p:extLst>
      <p:ext uri="{BB962C8B-B14F-4D97-AF65-F5344CB8AC3E}">
        <p14:creationId xmlns:p14="http://schemas.microsoft.com/office/powerpoint/2010/main" val="82959482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该项目数据类型为</a:t>
            </a:r>
            <a:r>
              <a:rPr lang="en-US" altLang="zh-CN" dirty="0"/>
              <a:t>1</a:t>
            </a:r>
            <a:r>
              <a:rPr lang="zh-CN" altLang="en-US" dirty="0"/>
              <a:t>位字符型。</a:t>
            </a:r>
            <a:endParaRPr lang="en-US" altLang="zh-CN" dirty="0"/>
          </a:p>
          <a:p>
            <a:r>
              <a:rPr lang="zh-CN" altLang="en-US" sz="1200" kern="1200" dirty="0">
                <a:solidFill>
                  <a:schemeClr val="tx1"/>
                </a:solidFill>
                <a:effectLst/>
                <a:latin typeface="+mn-lt"/>
                <a:ea typeface="+mn-ea"/>
                <a:cs typeface="+mn-cs"/>
              </a:rPr>
              <a:t>关务独有项目。</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a:solidFill>
                  <a:schemeClr val="tx1"/>
                </a:solidFill>
                <a:effectLst/>
                <a:latin typeface="+mn-lt"/>
                <a:ea typeface="+mn-ea"/>
                <a:cs typeface="+mn-cs"/>
              </a:rPr>
              <a:t>报关单表头项目。</a:t>
            </a:r>
            <a:endParaRPr lang="en-US" altLang="zh-CN" dirty="0"/>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52</a:t>
            </a:fld>
            <a:endParaRPr lang="zh-CN" altLang="en-US"/>
          </a:p>
        </p:txBody>
      </p:sp>
    </p:spTree>
    <p:extLst>
      <p:ext uri="{BB962C8B-B14F-4D97-AF65-F5344CB8AC3E}">
        <p14:creationId xmlns:p14="http://schemas.microsoft.com/office/powerpoint/2010/main" val="16113842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a:t>该项目数据类型为</a:t>
            </a:r>
            <a:r>
              <a:rPr lang="en-US" altLang="zh-CN" dirty="0"/>
              <a:t>1</a:t>
            </a:r>
            <a:r>
              <a:rPr lang="zh-CN" altLang="en-US" dirty="0"/>
              <a:t>位字符型。</a:t>
            </a:r>
            <a:endParaRPr lang="en-US" altLang="zh-CN" dirty="0"/>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a:solidFill>
                  <a:schemeClr val="tx1"/>
                </a:solidFill>
                <a:effectLst/>
                <a:latin typeface="+mn-lt"/>
                <a:ea typeface="+mn-ea"/>
                <a:cs typeface="+mn-cs"/>
              </a:rPr>
              <a:t>关务独有项目。报关单表头项目。</a:t>
            </a:r>
            <a:endParaRPr lang="en-US" altLang="zh-CN" dirty="0"/>
          </a:p>
          <a:p>
            <a:r>
              <a:rPr lang="zh-CN" altLang="en-US" dirty="0"/>
              <a:t>担保验放指与海关总署签署</a:t>
            </a:r>
            <a:r>
              <a:rPr lang="en-US" altLang="zh-CN" dirty="0"/>
              <a:t>《</a:t>
            </a:r>
            <a:r>
              <a:rPr lang="zh-CN" altLang="en-US" dirty="0"/>
              <a:t>使用担保验放通关程序责任担保书</a:t>
            </a:r>
            <a:r>
              <a:rPr lang="en-US" altLang="zh-CN" dirty="0"/>
              <a:t>》</a:t>
            </a:r>
            <a:r>
              <a:rPr lang="zh-CN" altLang="en-US" dirty="0"/>
              <a:t>的高级认证类企业所进出口货物的报关单电子数据经海关接受申报后，经确定商品归类、海关估价和提供有效报关单证的基础上，在缴清税费或者办结其他海关手续前，企业可以凭</a:t>
            </a:r>
            <a:r>
              <a:rPr lang="en-US" altLang="zh-CN" dirty="0"/>
              <a:t>《</a:t>
            </a:r>
            <a:r>
              <a:rPr lang="zh-CN" altLang="en-US" dirty="0"/>
              <a:t>进（出）口货物担保验放清单</a:t>
            </a:r>
            <a:r>
              <a:rPr lang="en-US" altLang="zh-CN" dirty="0"/>
              <a:t>》</a:t>
            </a:r>
            <a:r>
              <a:rPr lang="zh-CN" altLang="en-US" dirty="0"/>
              <a:t>向海关先行办理货物验放手续（国家对进出口货物有限制性规定，应当提供许可证而不能提供的除外）的便利通关措施。</a:t>
            </a:r>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8</a:t>
            </a:fld>
            <a:endParaRPr lang="zh-CN" altLang="en-US"/>
          </a:p>
        </p:txBody>
      </p:sp>
    </p:spTree>
    <p:extLst>
      <p:ext uri="{BB962C8B-B14F-4D97-AF65-F5344CB8AC3E}">
        <p14:creationId xmlns:p14="http://schemas.microsoft.com/office/powerpoint/2010/main" val="230963745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该项目数据类型为</a:t>
            </a:r>
            <a:r>
              <a:rPr lang="en-US" altLang="zh-CN" dirty="0"/>
              <a:t>1</a:t>
            </a:r>
            <a:r>
              <a:rPr lang="zh-CN" altLang="en-US" dirty="0"/>
              <a:t>位字符型。</a:t>
            </a:r>
            <a:endParaRPr lang="en-US" altLang="zh-CN" dirty="0"/>
          </a:p>
          <a:p>
            <a:r>
              <a:rPr lang="zh-CN" altLang="en-US" sz="1200" kern="1200" dirty="0">
                <a:solidFill>
                  <a:schemeClr val="tx1"/>
                </a:solidFill>
                <a:effectLst/>
                <a:latin typeface="+mn-lt"/>
                <a:ea typeface="+mn-ea"/>
                <a:cs typeface="+mn-cs"/>
              </a:rPr>
              <a:t>关务独有项目。</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a:solidFill>
                  <a:schemeClr val="tx1"/>
                </a:solidFill>
                <a:effectLst/>
                <a:latin typeface="+mn-lt"/>
                <a:ea typeface="+mn-ea"/>
                <a:cs typeface="+mn-cs"/>
              </a:rPr>
              <a:t>报关单表头项目。</a:t>
            </a:r>
            <a:endParaRPr lang="en-US" altLang="zh-CN" dirty="0"/>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53</a:t>
            </a:fld>
            <a:endParaRPr lang="zh-CN" altLang="en-US"/>
          </a:p>
        </p:txBody>
      </p:sp>
    </p:spTree>
    <p:extLst>
      <p:ext uri="{BB962C8B-B14F-4D97-AF65-F5344CB8AC3E}">
        <p14:creationId xmlns:p14="http://schemas.microsoft.com/office/powerpoint/2010/main" val="137036027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a:t>该项目数据类型为字符型，最长支持录入</a:t>
            </a:r>
            <a:r>
              <a:rPr lang="en-US" altLang="zh-CN" dirty="0"/>
              <a:t>10</a:t>
            </a:r>
            <a:r>
              <a:rPr lang="zh-CN" altLang="en-US" dirty="0"/>
              <a:t>位。</a:t>
            </a:r>
            <a:r>
              <a:rPr lang="zh-CN" altLang="en-US" sz="1200" kern="1200" dirty="0">
                <a:solidFill>
                  <a:schemeClr val="tx1"/>
                </a:solidFill>
                <a:effectLst/>
                <a:latin typeface="+mn-lt"/>
                <a:ea typeface="+mn-ea"/>
                <a:cs typeface="+mn-cs"/>
              </a:rPr>
              <a:t>关务独有项目。报关单表头项目。</a:t>
            </a:r>
            <a:endParaRPr lang="en-US" altLang="zh-CN" dirty="0"/>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54</a:t>
            </a:fld>
            <a:endParaRPr lang="zh-CN" altLang="en-US"/>
          </a:p>
        </p:txBody>
      </p:sp>
    </p:spTree>
    <p:extLst>
      <p:ext uri="{BB962C8B-B14F-4D97-AF65-F5344CB8AC3E}">
        <p14:creationId xmlns:p14="http://schemas.microsoft.com/office/powerpoint/2010/main" val="232008906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kern="1200" dirty="0">
                <a:solidFill>
                  <a:schemeClr val="tx1"/>
                </a:solidFill>
                <a:effectLst/>
                <a:latin typeface="+mn-lt"/>
                <a:ea typeface="+mn-ea"/>
                <a:cs typeface="+mn-cs"/>
              </a:rPr>
              <a:t>该项目数据类型为字符型，最多支持录入</a:t>
            </a:r>
            <a:r>
              <a:rPr lang="en-US" altLang="zh-CN" sz="1200" kern="1200" dirty="0">
                <a:solidFill>
                  <a:schemeClr val="tx1"/>
                </a:solidFill>
                <a:effectLst/>
                <a:latin typeface="+mn-lt"/>
                <a:ea typeface="+mn-ea"/>
                <a:cs typeface="+mn-cs"/>
              </a:rPr>
              <a:t>20</a:t>
            </a:r>
            <a:r>
              <a:rPr lang="zh-CN" altLang="zh-CN" sz="1200" kern="1200" dirty="0">
                <a:solidFill>
                  <a:schemeClr val="tx1"/>
                </a:solidFill>
                <a:effectLst/>
                <a:latin typeface="+mn-lt"/>
                <a:ea typeface="+mn-ea"/>
                <a:cs typeface="+mn-cs"/>
              </a:rPr>
              <a:t>位。</a:t>
            </a:r>
            <a:r>
              <a:rPr lang="zh-CN" altLang="en-US" dirty="0"/>
              <a:t>关检共有</a:t>
            </a:r>
            <a:r>
              <a:rPr lang="zh-CN" altLang="en-US" sz="1200" kern="1200" dirty="0">
                <a:solidFill>
                  <a:schemeClr val="tx1"/>
                </a:solidFill>
                <a:effectLst/>
                <a:latin typeface="+mn-lt"/>
                <a:ea typeface="+mn-ea"/>
                <a:cs typeface="+mn-cs"/>
              </a:rPr>
              <a:t>项目。报关单表头项目。</a:t>
            </a:r>
            <a:endParaRPr lang="en-US" altLang="zh-CN" dirty="0"/>
          </a:p>
          <a:p>
            <a:endParaRPr lang="en-US" altLang="zh-CN" sz="1200" kern="1200" dirty="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55</a:t>
            </a:fld>
            <a:endParaRPr lang="zh-CN" altLang="en-US"/>
          </a:p>
        </p:txBody>
      </p:sp>
    </p:spTree>
    <p:extLst>
      <p:ext uri="{BB962C8B-B14F-4D97-AF65-F5344CB8AC3E}">
        <p14:creationId xmlns:p14="http://schemas.microsoft.com/office/powerpoint/2010/main" val="7621620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kern="1200" dirty="0">
                <a:solidFill>
                  <a:schemeClr val="tx1"/>
                </a:solidFill>
                <a:effectLst/>
                <a:latin typeface="+mn-lt"/>
                <a:ea typeface="+mn-ea"/>
                <a:cs typeface="+mn-cs"/>
              </a:rPr>
              <a:t>该项目数据类型为</a:t>
            </a:r>
            <a:r>
              <a:rPr lang="en-US" altLang="zh-CN" sz="1200" kern="1200" dirty="0">
                <a:solidFill>
                  <a:schemeClr val="tx1"/>
                </a:solidFill>
                <a:effectLst/>
                <a:latin typeface="+mn-lt"/>
                <a:ea typeface="+mn-ea"/>
                <a:cs typeface="+mn-cs"/>
              </a:rPr>
              <a:t>3</a:t>
            </a:r>
            <a:r>
              <a:rPr lang="zh-CN" altLang="zh-CN" sz="1200" kern="1200" dirty="0">
                <a:solidFill>
                  <a:schemeClr val="tx1"/>
                </a:solidFill>
                <a:effectLst/>
                <a:latin typeface="+mn-lt"/>
                <a:ea typeface="+mn-ea"/>
                <a:cs typeface="+mn-cs"/>
              </a:rPr>
              <a:t>位字符型。</a:t>
            </a:r>
            <a:r>
              <a:rPr lang="zh-CN" altLang="en-US" dirty="0"/>
              <a:t>关检共有</a:t>
            </a:r>
            <a:r>
              <a:rPr lang="zh-CN" altLang="en-US" sz="1200" kern="1200" dirty="0">
                <a:solidFill>
                  <a:schemeClr val="tx1"/>
                </a:solidFill>
                <a:effectLst/>
                <a:latin typeface="+mn-lt"/>
                <a:ea typeface="+mn-ea"/>
                <a:cs typeface="+mn-cs"/>
              </a:rPr>
              <a:t>项目。报关单表头项目。</a:t>
            </a:r>
            <a:endParaRPr lang="en-US" altLang="zh-CN" dirty="0"/>
          </a:p>
          <a:p>
            <a:endParaRPr lang="en-US" altLang="zh-CN" sz="1200" kern="1200" dirty="0">
              <a:solidFill>
                <a:schemeClr val="tx1"/>
              </a:solidFill>
              <a:effectLst/>
              <a:latin typeface="+mn-lt"/>
              <a:ea typeface="+mn-ea"/>
              <a:cs typeface="+mn-cs"/>
            </a:endParaRPr>
          </a:p>
          <a:p>
            <a:r>
              <a:rPr lang="zh-CN" altLang="en-US" dirty="0"/>
              <a:t>海关根据国家标准修订的</a:t>
            </a:r>
            <a:r>
              <a:rPr lang="en-US" altLang="zh-CN" dirty="0"/>
              <a:t>《</a:t>
            </a:r>
            <a:r>
              <a:rPr lang="zh-CN" altLang="en-US" dirty="0"/>
              <a:t>国别（地区）代码表</a:t>
            </a:r>
            <a:r>
              <a:rPr lang="en-US" altLang="zh-CN" dirty="0"/>
              <a:t>》</a:t>
            </a:r>
            <a:r>
              <a:rPr lang="zh-CN" altLang="en-US" dirty="0"/>
              <a:t>由</a:t>
            </a:r>
            <a:r>
              <a:rPr lang="en-US" altLang="zh-CN" dirty="0"/>
              <a:t>3</a:t>
            </a:r>
            <a:r>
              <a:rPr lang="zh-CN" altLang="en-US" dirty="0"/>
              <a:t>位英文构成。</a:t>
            </a:r>
          </a:p>
          <a:p>
            <a:r>
              <a:rPr lang="zh-CN" altLang="en-US" dirty="0"/>
              <a:t>提醒注意：原报关和原报检的</a:t>
            </a:r>
            <a:r>
              <a:rPr lang="en-US" altLang="zh-CN" dirty="0"/>
              <a:t>《</a:t>
            </a:r>
            <a:r>
              <a:rPr lang="zh-CN" altLang="en-US" dirty="0"/>
              <a:t>国别（地区）代码表</a:t>
            </a:r>
            <a:r>
              <a:rPr lang="en-US" altLang="zh-CN" dirty="0"/>
              <a:t>》</a:t>
            </a:r>
            <a:r>
              <a:rPr lang="zh-CN" altLang="en-US" dirty="0"/>
              <a:t>均由</a:t>
            </a:r>
            <a:r>
              <a:rPr lang="en-US" altLang="zh-CN" dirty="0"/>
              <a:t>3</a:t>
            </a:r>
            <a:r>
              <a:rPr lang="zh-CN" altLang="en-US" dirty="0"/>
              <a:t>位数字构成，修订后的代码由</a:t>
            </a:r>
            <a:r>
              <a:rPr lang="en-US" altLang="zh-CN" dirty="0"/>
              <a:t>3</a:t>
            </a:r>
            <a:r>
              <a:rPr lang="zh-CN" altLang="en-US" dirty="0"/>
              <a:t>位英文字母构成。例如：原报关</a:t>
            </a:r>
            <a:r>
              <a:rPr lang="en-US" altLang="zh-CN" dirty="0"/>
              <a:t>《</a:t>
            </a:r>
            <a:r>
              <a:rPr lang="zh-CN" altLang="en-US" dirty="0"/>
              <a:t>国别（地区）代码表</a:t>
            </a:r>
            <a:r>
              <a:rPr lang="en-US" altLang="zh-CN" dirty="0"/>
              <a:t>》</a:t>
            </a:r>
            <a:r>
              <a:rPr lang="zh-CN" altLang="en-US" dirty="0"/>
              <a:t>中美国代码为“</a:t>
            </a:r>
            <a:r>
              <a:rPr lang="en-US" altLang="zh-CN" dirty="0"/>
              <a:t>502-</a:t>
            </a:r>
            <a:r>
              <a:rPr lang="zh-CN" altLang="en-US" dirty="0"/>
              <a:t>美国”，原报检</a:t>
            </a:r>
            <a:r>
              <a:rPr lang="en-US" altLang="zh-CN" dirty="0"/>
              <a:t>《</a:t>
            </a:r>
            <a:r>
              <a:rPr lang="zh-CN" altLang="en-US" dirty="0"/>
              <a:t>国别（地区）代码表</a:t>
            </a:r>
            <a:r>
              <a:rPr lang="en-US" altLang="zh-CN" dirty="0"/>
              <a:t>》</a:t>
            </a:r>
            <a:r>
              <a:rPr lang="zh-CN" altLang="en-US" dirty="0"/>
              <a:t>中美国代码为“</a:t>
            </a:r>
            <a:r>
              <a:rPr lang="en-US" altLang="zh-CN" dirty="0"/>
              <a:t>840-</a:t>
            </a:r>
            <a:r>
              <a:rPr lang="zh-CN" altLang="en-US" dirty="0"/>
              <a:t>美国”，修订后</a:t>
            </a:r>
            <a:r>
              <a:rPr lang="en-US" altLang="zh-CN" dirty="0"/>
              <a:t>《</a:t>
            </a:r>
            <a:r>
              <a:rPr lang="zh-CN" altLang="en-US" dirty="0"/>
              <a:t>国别（地区）代码表</a:t>
            </a:r>
            <a:r>
              <a:rPr lang="en-US" altLang="zh-CN" dirty="0"/>
              <a:t>》</a:t>
            </a:r>
            <a:r>
              <a:rPr lang="zh-CN" altLang="en-US" dirty="0"/>
              <a:t>中美国代码为“</a:t>
            </a:r>
            <a:r>
              <a:rPr lang="en-US" altLang="zh-CN" dirty="0"/>
              <a:t>USA-</a:t>
            </a:r>
            <a:r>
              <a:rPr lang="zh-CN" altLang="en-US" dirty="0"/>
              <a:t>美国”。</a:t>
            </a:r>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56</a:t>
            </a:fld>
            <a:endParaRPr lang="zh-CN" altLang="en-US"/>
          </a:p>
        </p:txBody>
      </p:sp>
    </p:spTree>
    <p:extLst>
      <p:ext uri="{BB962C8B-B14F-4D97-AF65-F5344CB8AC3E}">
        <p14:creationId xmlns:p14="http://schemas.microsoft.com/office/powerpoint/2010/main" val="250145884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kern="1200" dirty="0">
                <a:solidFill>
                  <a:schemeClr val="tx1"/>
                </a:solidFill>
                <a:effectLst/>
                <a:latin typeface="+mn-lt"/>
                <a:ea typeface="+mn-ea"/>
                <a:cs typeface="+mn-cs"/>
              </a:rPr>
              <a:t>该项目数据类型为</a:t>
            </a:r>
            <a:r>
              <a:rPr lang="en-US" altLang="zh-CN" sz="1200" kern="1200" dirty="0">
                <a:solidFill>
                  <a:schemeClr val="tx1"/>
                </a:solidFill>
                <a:effectLst/>
                <a:latin typeface="+mn-lt"/>
                <a:ea typeface="+mn-ea"/>
                <a:cs typeface="+mn-cs"/>
              </a:rPr>
              <a:t>3</a:t>
            </a:r>
            <a:r>
              <a:rPr lang="zh-CN" altLang="zh-CN" sz="1200" kern="1200" dirty="0">
                <a:solidFill>
                  <a:schemeClr val="tx1"/>
                </a:solidFill>
                <a:effectLst/>
                <a:latin typeface="+mn-lt"/>
                <a:ea typeface="+mn-ea"/>
                <a:cs typeface="+mn-cs"/>
              </a:rPr>
              <a:t>位字符型。</a:t>
            </a:r>
            <a:r>
              <a:rPr lang="zh-CN" altLang="en-US" dirty="0"/>
              <a:t>关检共有</a:t>
            </a:r>
            <a:r>
              <a:rPr lang="zh-CN" altLang="en-US" sz="1200" kern="1200" dirty="0">
                <a:solidFill>
                  <a:schemeClr val="tx1"/>
                </a:solidFill>
                <a:effectLst/>
                <a:latin typeface="+mn-lt"/>
                <a:ea typeface="+mn-ea"/>
                <a:cs typeface="+mn-cs"/>
              </a:rPr>
              <a:t>项目。报关单表头项目。</a:t>
            </a:r>
            <a:endParaRPr lang="en-US" altLang="zh-CN" dirty="0"/>
          </a:p>
          <a:p>
            <a:endParaRPr lang="en-US" altLang="zh-CN" sz="1200" kern="1200" dirty="0">
              <a:solidFill>
                <a:schemeClr val="tx1"/>
              </a:solidFill>
              <a:effectLst/>
              <a:latin typeface="+mn-lt"/>
              <a:ea typeface="+mn-ea"/>
              <a:cs typeface="+mn-cs"/>
            </a:endParaRPr>
          </a:p>
          <a:p>
            <a:r>
              <a:rPr lang="zh-CN" altLang="zh-CN" sz="1200" kern="1200" dirty="0">
                <a:solidFill>
                  <a:schemeClr val="tx1"/>
                </a:solidFill>
                <a:effectLst/>
                <a:latin typeface="+mn-lt"/>
                <a:ea typeface="+mn-ea"/>
                <a:cs typeface="+mn-cs"/>
              </a:rPr>
              <a:t>海关根据国家标准修订的《国别（地区）代码表》由</a:t>
            </a:r>
            <a:r>
              <a:rPr lang="en-US" altLang="zh-CN" sz="1200" kern="1200" dirty="0">
                <a:solidFill>
                  <a:schemeClr val="tx1"/>
                </a:solidFill>
                <a:effectLst/>
                <a:latin typeface="+mn-lt"/>
                <a:ea typeface="+mn-ea"/>
                <a:cs typeface="+mn-cs"/>
              </a:rPr>
              <a:t>3</a:t>
            </a:r>
            <a:r>
              <a:rPr lang="zh-CN" altLang="zh-CN" sz="1200" kern="1200" dirty="0">
                <a:solidFill>
                  <a:schemeClr val="tx1"/>
                </a:solidFill>
                <a:effectLst/>
                <a:latin typeface="+mn-lt"/>
                <a:ea typeface="+mn-ea"/>
                <a:cs typeface="+mn-cs"/>
              </a:rPr>
              <a:t>位英文构成。</a:t>
            </a:r>
          </a:p>
          <a:p>
            <a:r>
              <a:rPr lang="zh-CN" altLang="zh-CN" sz="1200" kern="1200" dirty="0">
                <a:solidFill>
                  <a:schemeClr val="tx1"/>
                </a:solidFill>
                <a:effectLst/>
                <a:latin typeface="+mn-lt"/>
                <a:ea typeface="+mn-ea"/>
                <a:cs typeface="+mn-cs"/>
              </a:rPr>
              <a:t>提醒注意：原报关和原报检的《国别（地区）代码表》均由</a:t>
            </a:r>
            <a:r>
              <a:rPr lang="en-US" altLang="zh-CN" sz="1200" kern="1200" dirty="0">
                <a:solidFill>
                  <a:schemeClr val="tx1"/>
                </a:solidFill>
                <a:effectLst/>
                <a:latin typeface="+mn-lt"/>
                <a:ea typeface="+mn-ea"/>
                <a:cs typeface="+mn-cs"/>
              </a:rPr>
              <a:t>3</a:t>
            </a:r>
            <a:r>
              <a:rPr lang="zh-CN" altLang="zh-CN" sz="1200" kern="1200" dirty="0">
                <a:solidFill>
                  <a:schemeClr val="tx1"/>
                </a:solidFill>
                <a:effectLst/>
                <a:latin typeface="+mn-lt"/>
                <a:ea typeface="+mn-ea"/>
                <a:cs typeface="+mn-cs"/>
              </a:rPr>
              <a:t>位数字构成，修订后的代码由</a:t>
            </a:r>
            <a:r>
              <a:rPr lang="en-US" altLang="zh-CN" sz="1200" kern="1200" dirty="0">
                <a:solidFill>
                  <a:schemeClr val="tx1"/>
                </a:solidFill>
                <a:effectLst/>
                <a:latin typeface="+mn-lt"/>
                <a:ea typeface="+mn-ea"/>
                <a:cs typeface="+mn-cs"/>
              </a:rPr>
              <a:t>3</a:t>
            </a:r>
            <a:r>
              <a:rPr lang="zh-CN" altLang="zh-CN" sz="1200" kern="1200" dirty="0">
                <a:solidFill>
                  <a:schemeClr val="tx1"/>
                </a:solidFill>
                <a:effectLst/>
                <a:latin typeface="+mn-lt"/>
                <a:ea typeface="+mn-ea"/>
                <a:cs typeface="+mn-cs"/>
              </a:rPr>
              <a:t>位英文字母构成。例如：原报关《国别（地区）代码表》中美国代码为“</a:t>
            </a:r>
            <a:r>
              <a:rPr lang="en-US" altLang="zh-CN" sz="1200" kern="1200" dirty="0">
                <a:solidFill>
                  <a:schemeClr val="tx1"/>
                </a:solidFill>
                <a:effectLst/>
                <a:latin typeface="+mn-lt"/>
                <a:ea typeface="+mn-ea"/>
                <a:cs typeface="+mn-cs"/>
              </a:rPr>
              <a:t>502-</a:t>
            </a:r>
            <a:r>
              <a:rPr lang="zh-CN" altLang="zh-CN" sz="1200" kern="1200" dirty="0">
                <a:solidFill>
                  <a:schemeClr val="tx1"/>
                </a:solidFill>
                <a:effectLst/>
                <a:latin typeface="+mn-lt"/>
                <a:ea typeface="+mn-ea"/>
                <a:cs typeface="+mn-cs"/>
              </a:rPr>
              <a:t>美国”，原报检《国别（地区）代码表》中美国代码为“</a:t>
            </a:r>
            <a:r>
              <a:rPr lang="en-US" altLang="zh-CN" sz="1200" kern="1200" dirty="0">
                <a:solidFill>
                  <a:schemeClr val="tx1"/>
                </a:solidFill>
                <a:effectLst/>
                <a:latin typeface="+mn-lt"/>
                <a:ea typeface="+mn-ea"/>
                <a:cs typeface="+mn-cs"/>
              </a:rPr>
              <a:t>840-</a:t>
            </a:r>
            <a:r>
              <a:rPr lang="zh-CN" altLang="zh-CN" sz="1200" kern="1200" dirty="0">
                <a:solidFill>
                  <a:schemeClr val="tx1"/>
                </a:solidFill>
                <a:effectLst/>
                <a:latin typeface="+mn-lt"/>
                <a:ea typeface="+mn-ea"/>
                <a:cs typeface="+mn-cs"/>
              </a:rPr>
              <a:t>美国”，修订后《国别（地区）代码表》中美国代码为“</a:t>
            </a:r>
            <a:r>
              <a:rPr lang="en-US" altLang="zh-CN" sz="1200" kern="1200" dirty="0">
                <a:solidFill>
                  <a:schemeClr val="tx1"/>
                </a:solidFill>
                <a:effectLst/>
                <a:latin typeface="+mn-lt"/>
                <a:ea typeface="+mn-ea"/>
                <a:cs typeface="+mn-cs"/>
              </a:rPr>
              <a:t>USA-</a:t>
            </a:r>
            <a:r>
              <a:rPr lang="zh-CN" altLang="zh-CN" sz="1200" kern="1200" dirty="0">
                <a:solidFill>
                  <a:schemeClr val="tx1"/>
                </a:solidFill>
                <a:effectLst/>
                <a:latin typeface="+mn-lt"/>
                <a:ea typeface="+mn-ea"/>
                <a:cs typeface="+mn-cs"/>
              </a:rPr>
              <a:t>美国”。</a:t>
            </a:r>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57</a:t>
            </a:fld>
            <a:endParaRPr lang="zh-CN" altLang="en-US"/>
          </a:p>
        </p:txBody>
      </p:sp>
    </p:spTree>
    <p:extLst>
      <p:ext uri="{BB962C8B-B14F-4D97-AF65-F5344CB8AC3E}">
        <p14:creationId xmlns:p14="http://schemas.microsoft.com/office/powerpoint/2010/main" val="616495421"/>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kern="1200" dirty="0">
                <a:solidFill>
                  <a:schemeClr val="tx1"/>
                </a:solidFill>
                <a:effectLst/>
                <a:latin typeface="+mn-lt"/>
                <a:ea typeface="+mn-ea"/>
                <a:cs typeface="+mn-cs"/>
              </a:rPr>
              <a:t>该项目数据类型为</a:t>
            </a:r>
            <a:r>
              <a:rPr lang="en-US" altLang="zh-CN" sz="1200" kern="1200" dirty="0">
                <a:solidFill>
                  <a:schemeClr val="tx1"/>
                </a:solidFill>
                <a:effectLst/>
                <a:latin typeface="+mn-lt"/>
                <a:ea typeface="+mn-ea"/>
                <a:cs typeface="+mn-cs"/>
              </a:rPr>
              <a:t>6</a:t>
            </a:r>
            <a:r>
              <a:rPr lang="zh-CN" altLang="zh-CN" sz="1200" kern="1200" dirty="0">
                <a:solidFill>
                  <a:schemeClr val="tx1"/>
                </a:solidFill>
                <a:effectLst/>
                <a:latin typeface="+mn-lt"/>
                <a:ea typeface="+mn-ea"/>
                <a:cs typeface="+mn-cs"/>
              </a:rPr>
              <a:t>位字符型。</a:t>
            </a:r>
            <a:r>
              <a:rPr lang="zh-CN" altLang="en-US" dirty="0"/>
              <a:t>关检共有</a:t>
            </a:r>
            <a:r>
              <a:rPr lang="zh-CN" altLang="en-US" sz="1200" kern="1200" dirty="0">
                <a:solidFill>
                  <a:schemeClr val="tx1"/>
                </a:solidFill>
                <a:effectLst/>
                <a:latin typeface="+mn-lt"/>
                <a:ea typeface="+mn-ea"/>
                <a:cs typeface="+mn-cs"/>
              </a:rPr>
              <a:t>项目。报关单表头项目。</a:t>
            </a:r>
            <a:endParaRPr lang="en-US" altLang="zh-CN" dirty="0"/>
          </a:p>
          <a:p>
            <a:endParaRPr lang="en-US" altLang="zh-CN" sz="1200" kern="1200" dirty="0">
              <a:solidFill>
                <a:schemeClr val="tx1"/>
              </a:solidFill>
              <a:effectLst/>
              <a:latin typeface="+mn-lt"/>
              <a:ea typeface="+mn-ea"/>
              <a:cs typeface="+mn-cs"/>
            </a:endParaRPr>
          </a:p>
          <a:p>
            <a:r>
              <a:rPr lang="zh-CN" altLang="en-US" dirty="0"/>
              <a:t>根据实际情况，修订后的</a:t>
            </a:r>
            <a:r>
              <a:rPr lang="en-US" altLang="zh-CN" dirty="0"/>
              <a:t>《</a:t>
            </a:r>
            <a:r>
              <a:rPr lang="zh-CN" altLang="en-US" dirty="0"/>
              <a:t>港口代码表</a:t>
            </a:r>
            <a:r>
              <a:rPr lang="en-US" altLang="zh-CN" dirty="0"/>
              <a:t>》</a:t>
            </a:r>
            <a:r>
              <a:rPr lang="zh-CN" altLang="en-US" dirty="0"/>
              <a:t>由</a:t>
            </a:r>
            <a:r>
              <a:rPr lang="en-US" altLang="zh-CN" dirty="0"/>
              <a:t>3</a:t>
            </a:r>
            <a:r>
              <a:rPr lang="zh-CN" altLang="en-US" dirty="0"/>
              <a:t>位英文和</a:t>
            </a:r>
            <a:r>
              <a:rPr lang="en-US" altLang="zh-CN" dirty="0"/>
              <a:t>3</a:t>
            </a:r>
            <a:r>
              <a:rPr lang="zh-CN" altLang="en-US" dirty="0"/>
              <a:t>位数据组成。例如：缅甸仰光的港口代码为“</a:t>
            </a:r>
            <a:r>
              <a:rPr lang="en-US" altLang="zh-CN" dirty="0"/>
              <a:t>MMR018”</a:t>
            </a:r>
            <a:r>
              <a:rPr lang="zh-CN" altLang="en-US" dirty="0"/>
              <a:t>。</a:t>
            </a:r>
          </a:p>
          <a:p>
            <a:r>
              <a:rPr lang="zh-CN" altLang="en-US" dirty="0"/>
              <a:t>提醒注意：原报关</a:t>
            </a:r>
            <a:r>
              <a:rPr lang="en-US" altLang="zh-CN" dirty="0"/>
              <a:t>《</a:t>
            </a:r>
            <a:r>
              <a:rPr lang="zh-CN" altLang="en-US" dirty="0"/>
              <a:t>港口代码表</a:t>
            </a:r>
            <a:r>
              <a:rPr lang="en-US" altLang="zh-CN" dirty="0"/>
              <a:t>》</a:t>
            </a:r>
            <a:r>
              <a:rPr lang="zh-CN" altLang="en-US" dirty="0"/>
              <a:t>由</a:t>
            </a:r>
            <a:r>
              <a:rPr lang="en-US" altLang="zh-CN" dirty="0"/>
              <a:t>4</a:t>
            </a:r>
            <a:r>
              <a:rPr lang="zh-CN" altLang="en-US" dirty="0"/>
              <a:t>位数字构成，原报检</a:t>
            </a:r>
            <a:r>
              <a:rPr lang="en-US" altLang="zh-CN" dirty="0"/>
              <a:t>《</a:t>
            </a:r>
            <a:r>
              <a:rPr lang="zh-CN" altLang="en-US" dirty="0"/>
              <a:t>港口代码表</a:t>
            </a:r>
            <a:r>
              <a:rPr lang="en-US" altLang="zh-CN" dirty="0"/>
              <a:t>》</a:t>
            </a:r>
            <a:r>
              <a:rPr lang="zh-CN" altLang="en-US" dirty="0"/>
              <a:t>由</a:t>
            </a:r>
            <a:r>
              <a:rPr lang="en-US" altLang="zh-CN" dirty="0"/>
              <a:t>6</a:t>
            </a:r>
            <a:r>
              <a:rPr lang="zh-CN" altLang="en-US" dirty="0"/>
              <a:t>位数字构成，修订后的代码由</a:t>
            </a:r>
            <a:r>
              <a:rPr lang="en-US" altLang="zh-CN" dirty="0"/>
              <a:t>3</a:t>
            </a:r>
            <a:r>
              <a:rPr lang="zh-CN" altLang="en-US" dirty="0"/>
              <a:t>位英文字母和</a:t>
            </a:r>
            <a:r>
              <a:rPr lang="en-US" altLang="zh-CN" dirty="0"/>
              <a:t>3</a:t>
            </a:r>
            <a:r>
              <a:rPr lang="zh-CN" altLang="en-US" dirty="0"/>
              <a:t>位数字构成。例如：原报关</a:t>
            </a:r>
            <a:r>
              <a:rPr lang="en-US" altLang="zh-CN" dirty="0"/>
              <a:t>《</a:t>
            </a:r>
            <a:r>
              <a:rPr lang="zh-CN" altLang="en-US" dirty="0"/>
              <a:t>港口代码表</a:t>
            </a:r>
            <a:r>
              <a:rPr lang="en-US" altLang="zh-CN" dirty="0"/>
              <a:t>》</a:t>
            </a:r>
            <a:r>
              <a:rPr lang="zh-CN" altLang="en-US" dirty="0"/>
              <a:t>中缅甸仰光的代码为“</a:t>
            </a:r>
            <a:r>
              <a:rPr lang="en-US" altLang="zh-CN" dirty="0"/>
              <a:t>0106”</a:t>
            </a:r>
            <a:r>
              <a:rPr lang="zh-CN" altLang="en-US" dirty="0"/>
              <a:t>，原报检</a:t>
            </a:r>
            <a:r>
              <a:rPr lang="en-US" altLang="zh-CN" dirty="0"/>
              <a:t>《</a:t>
            </a:r>
            <a:r>
              <a:rPr lang="zh-CN" altLang="en-US" dirty="0"/>
              <a:t>港口代码表</a:t>
            </a:r>
            <a:r>
              <a:rPr lang="en-US" altLang="zh-CN" dirty="0"/>
              <a:t>》</a:t>
            </a:r>
            <a:r>
              <a:rPr lang="zh-CN" altLang="en-US" dirty="0"/>
              <a:t>中缅甸仰光的代码为“</a:t>
            </a:r>
            <a:r>
              <a:rPr lang="en-US" altLang="zh-CN" dirty="0"/>
              <a:t>104018”</a:t>
            </a:r>
            <a:r>
              <a:rPr lang="zh-CN" altLang="en-US" dirty="0"/>
              <a:t>，修订后缅甸仰光的代码为“</a:t>
            </a:r>
            <a:r>
              <a:rPr lang="en-US" altLang="zh-CN" dirty="0"/>
              <a:t>MMR018”</a:t>
            </a:r>
            <a:r>
              <a:rPr lang="zh-CN" altLang="en-US" dirty="0"/>
              <a:t>。</a:t>
            </a:r>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58</a:t>
            </a:fld>
            <a:endParaRPr lang="zh-CN" altLang="en-US"/>
          </a:p>
        </p:txBody>
      </p:sp>
    </p:spTree>
    <p:extLst>
      <p:ext uri="{BB962C8B-B14F-4D97-AF65-F5344CB8AC3E}">
        <p14:creationId xmlns:p14="http://schemas.microsoft.com/office/powerpoint/2010/main" val="124911990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kern="1200" dirty="0">
                <a:solidFill>
                  <a:schemeClr val="tx1"/>
                </a:solidFill>
                <a:effectLst/>
                <a:latin typeface="+mn-lt"/>
                <a:ea typeface="+mn-ea"/>
                <a:cs typeface="+mn-cs"/>
              </a:rPr>
              <a:t>该项目数据类型为字符型，最多支持录入</a:t>
            </a:r>
            <a:r>
              <a:rPr lang="en-US" altLang="zh-CN" sz="1200" kern="1200" dirty="0">
                <a:solidFill>
                  <a:schemeClr val="tx1"/>
                </a:solidFill>
                <a:effectLst/>
                <a:latin typeface="+mn-lt"/>
                <a:ea typeface="+mn-ea"/>
                <a:cs typeface="+mn-cs"/>
              </a:rPr>
              <a:t>400</a:t>
            </a:r>
            <a:r>
              <a:rPr lang="zh-CN" altLang="zh-CN" sz="1200" kern="1200" dirty="0">
                <a:solidFill>
                  <a:schemeClr val="tx1"/>
                </a:solidFill>
                <a:effectLst/>
                <a:latin typeface="+mn-lt"/>
                <a:ea typeface="+mn-ea"/>
                <a:cs typeface="+mn-cs"/>
              </a:rPr>
              <a:t>位。</a:t>
            </a:r>
            <a:r>
              <a:rPr lang="zh-CN" altLang="en-US" dirty="0"/>
              <a:t>关检共有</a:t>
            </a:r>
            <a:r>
              <a:rPr lang="zh-CN" altLang="en-US" sz="1200" kern="1200" dirty="0">
                <a:solidFill>
                  <a:schemeClr val="tx1"/>
                </a:solidFill>
                <a:effectLst/>
                <a:latin typeface="+mn-lt"/>
                <a:ea typeface="+mn-ea"/>
                <a:cs typeface="+mn-cs"/>
              </a:rPr>
              <a:t>项目。报关单表头项目。</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kern="1200" dirty="0">
                <a:solidFill>
                  <a:schemeClr val="tx1"/>
                </a:solidFill>
                <a:effectLst/>
                <a:latin typeface="+mn-lt"/>
                <a:ea typeface="+mn-ea"/>
                <a:cs typeface="+mn-cs"/>
              </a:rPr>
              <a:t>标记唛码增加了无标记唛码的填报</a:t>
            </a:r>
            <a:r>
              <a:rPr lang="en-US" altLang="zh-CN" sz="1200" kern="1200" dirty="0">
                <a:solidFill>
                  <a:schemeClr val="tx1"/>
                </a:solidFill>
                <a:effectLst/>
                <a:latin typeface="+mn-lt"/>
                <a:ea typeface="+mn-ea"/>
                <a:cs typeface="+mn-cs"/>
              </a:rPr>
              <a:t>N/M</a:t>
            </a:r>
            <a:r>
              <a:rPr lang="zh-CN" altLang="en-US" sz="1200" kern="1200" dirty="0">
                <a:solidFill>
                  <a:schemeClr val="tx1"/>
                </a:solidFill>
                <a:effectLst/>
                <a:latin typeface="+mn-lt"/>
                <a:ea typeface="+mn-ea"/>
                <a:cs typeface="+mn-cs"/>
              </a:rPr>
              <a:t>的要求</a:t>
            </a:r>
            <a:r>
              <a:rPr lang="zh-CN" altLang="zh-CN" sz="1200" kern="1200" dirty="0">
                <a:solidFill>
                  <a:schemeClr val="tx1"/>
                </a:solidFill>
                <a:effectLst/>
                <a:latin typeface="+mn-lt"/>
                <a:ea typeface="+mn-ea"/>
                <a:cs typeface="+mn-cs"/>
              </a:rPr>
              <a:t>；</a:t>
            </a:r>
            <a:endParaRPr lang="en-US" altLang="zh-CN" dirty="0"/>
          </a:p>
          <a:p>
            <a:endParaRPr lang="en-US" altLang="zh-CN" sz="1200" kern="1200" dirty="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59</a:t>
            </a:fld>
            <a:endParaRPr lang="zh-CN" altLang="en-US"/>
          </a:p>
        </p:txBody>
      </p:sp>
    </p:spTree>
    <p:extLst>
      <p:ext uri="{BB962C8B-B14F-4D97-AF65-F5344CB8AC3E}">
        <p14:creationId xmlns:p14="http://schemas.microsoft.com/office/powerpoint/2010/main" val="290104625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kern="1200" dirty="0">
                <a:solidFill>
                  <a:schemeClr val="tx1"/>
                </a:solidFill>
                <a:effectLst/>
                <a:latin typeface="+mn-lt"/>
                <a:ea typeface="+mn-ea"/>
                <a:cs typeface="+mn-cs"/>
              </a:rPr>
              <a:t>该项目数据类型字符型，最多支持录入</a:t>
            </a:r>
            <a:r>
              <a:rPr lang="en-US" altLang="zh-CN" sz="1200" kern="1200" dirty="0">
                <a:solidFill>
                  <a:schemeClr val="tx1"/>
                </a:solidFill>
                <a:effectLst/>
                <a:latin typeface="+mn-lt"/>
                <a:ea typeface="+mn-ea"/>
                <a:cs typeface="+mn-cs"/>
              </a:rPr>
              <a:t>70</a:t>
            </a:r>
            <a:r>
              <a:rPr lang="zh-CN" altLang="zh-CN" sz="1200" kern="1200" dirty="0">
                <a:solidFill>
                  <a:schemeClr val="tx1"/>
                </a:solidFill>
                <a:effectLst/>
                <a:latin typeface="+mn-lt"/>
                <a:ea typeface="+mn-ea"/>
                <a:cs typeface="+mn-cs"/>
              </a:rPr>
              <a:t>位。</a:t>
            </a:r>
            <a:r>
              <a:rPr lang="zh-CN" altLang="en-US" dirty="0"/>
              <a:t>关检共有</a:t>
            </a:r>
            <a:r>
              <a:rPr lang="zh-CN" altLang="en-US" sz="1200" kern="1200" dirty="0">
                <a:solidFill>
                  <a:schemeClr val="tx1"/>
                </a:solidFill>
                <a:effectLst/>
                <a:latin typeface="+mn-lt"/>
                <a:ea typeface="+mn-ea"/>
                <a:cs typeface="+mn-cs"/>
              </a:rPr>
              <a:t>项目。报关单表头项目。</a:t>
            </a:r>
            <a:endParaRPr lang="en-US" altLang="zh-CN" dirty="0"/>
          </a:p>
          <a:p>
            <a:pPr marL="228600" indent="-228600">
              <a:buAutoNum type="arabicPeriod"/>
            </a:pPr>
            <a:r>
              <a:rPr lang="zh-CN" altLang="en-US" sz="1200" kern="1200" dirty="0">
                <a:solidFill>
                  <a:schemeClr val="tx1"/>
                </a:solidFill>
                <a:effectLst/>
                <a:latin typeface="+mn-lt"/>
                <a:ea typeface="+mn-ea"/>
                <a:cs typeface="+mn-cs"/>
              </a:rPr>
              <a:t>备注栏目对</a:t>
            </a:r>
            <a:r>
              <a:rPr lang="zh-CN" altLang="zh-CN" sz="1200" kern="1200" dirty="0">
                <a:solidFill>
                  <a:schemeClr val="tx1"/>
                </a:solidFill>
                <a:effectLst/>
                <a:latin typeface="+mn-lt"/>
                <a:ea typeface="+mn-ea"/>
                <a:cs typeface="+mn-cs"/>
              </a:rPr>
              <a:t>对监管方式为“暂时进出货物”（</a:t>
            </a:r>
            <a:r>
              <a:rPr lang="en-US" altLang="zh-CN" sz="1200" kern="1200" dirty="0">
                <a:solidFill>
                  <a:schemeClr val="tx1"/>
                </a:solidFill>
                <a:effectLst/>
                <a:latin typeface="+mn-lt"/>
                <a:ea typeface="+mn-ea"/>
                <a:cs typeface="+mn-cs"/>
              </a:rPr>
              <a:t>2600</a:t>
            </a:r>
            <a:r>
              <a:rPr lang="zh-CN" altLang="zh-CN" sz="1200" kern="1200" dirty="0">
                <a:solidFill>
                  <a:schemeClr val="tx1"/>
                </a:solidFill>
                <a:effectLst/>
                <a:latin typeface="+mn-lt"/>
                <a:ea typeface="+mn-ea"/>
                <a:cs typeface="+mn-cs"/>
              </a:rPr>
              <a:t>）和“展览品”（</a:t>
            </a:r>
            <a:r>
              <a:rPr lang="en-US" altLang="zh-CN" sz="1200" kern="1200" dirty="0">
                <a:solidFill>
                  <a:schemeClr val="tx1"/>
                </a:solidFill>
                <a:effectLst/>
                <a:latin typeface="+mn-lt"/>
                <a:ea typeface="+mn-ea"/>
                <a:cs typeface="+mn-cs"/>
              </a:rPr>
              <a:t>2700</a:t>
            </a:r>
            <a:r>
              <a:rPr lang="zh-CN" altLang="zh-CN" sz="1200" kern="1200" dirty="0">
                <a:solidFill>
                  <a:schemeClr val="tx1"/>
                </a:solidFill>
                <a:effectLst/>
                <a:latin typeface="+mn-lt"/>
                <a:ea typeface="+mn-ea"/>
                <a:cs typeface="+mn-cs"/>
              </a:rPr>
              <a:t>）的填报要求做了细化，如增加填报暂时进出境货物类别、复运出境或者复运进境日期、海关审核确认书编号等；将预归类预审价全面变更为行政裁定，更换格式；</a:t>
            </a:r>
            <a:endParaRPr lang="en-US" altLang="zh-CN" sz="1200" kern="1200" dirty="0">
              <a:solidFill>
                <a:schemeClr val="tx1"/>
              </a:solidFill>
              <a:effectLst/>
              <a:latin typeface="+mn-lt"/>
              <a:ea typeface="+mn-ea"/>
              <a:cs typeface="+mn-cs"/>
            </a:endParaRPr>
          </a:p>
          <a:p>
            <a:pPr marL="228600" indent="-228600">
              <a:buAutoNum type="arabicPeriod"/>
            </a:pPr>
            <a:r>
              <a:rPr lang="en-US" altLang="zh-CN" sz="1200" kern="1200" dirty="0">
                <a:solidFill>
                  <a:schemeClr val="tx1"/>
                </a:solidFill>
                <a:effectLst/>
                <a:latin typeface="+mn-lt"/>
                <a:ea typeface="+mn-ea"/>
                <a:cs typeface="+mn-cs"/>
              </a:rPr>
              <a:t> </a:t>
            </a:r>
            <a:r>
              <a:rPr lang="zh-CN" altLang="zh-CN" sz="1200" kern="1200" dirty="0">
                <a:solidFill>
                  <a:schemeClr val="tx1"/>
                </a:solidFill>
                <a:effectLst/>
                <a:latin typeface="+mn-lt"/>
                <a:ea typeface="+mn-ea"/>
                <a:cs typeface="+mn-cs"/>
              </a:rPr>
              <a:t>备注栏填报要求内容增加了很多内容</a:t>
            </a:r>
            <a:r>
              <a:rPr lang="zh-CN" altLang="en-US" sz="1200" kern="1200" dirty="0">
                <a:solidFill>
                  <a:schemeClr val="tx1"/>
                </a:solidFill>
                <a:effectLst/>
                <a:latin typeface="+mn-lt"/>
                <a:ea typeface="+mn-ea"/>
                <a:cs typeface="+mn-cs"/>
              </a:rPr>
              <a:t>，</a:t>
            </a:r>
            <a:r>
              <a:rPr lang="zh-CN" altLang="en-US" sz="1200" dirty="0">
                <a:latin typeface="宋体" charset="-122"/>
                <a:ea typeface="宋体" charset="-122"/>
              </a:rPr>
              <a:t>增加“</a:t>
            </a:r>
            <a:r>
              <a:rPr lang="zh-CN" altLang="zh-CN" sz="1200" dirty="0">
                <a:ea typeface="宋体" charset="-122"/>
              </a:rPr>
              <a:t>已经在进入特殊监管区时完成检验的货物在出区入境申报时</a:t>
            </a:r>
            <a:r>
              <a:rPr lang="zh-CN" altLang="en-US" sz="1200" dirty="0">
                <a:latin typeface="宋体" charset="-122"/>
                <a:ea typeface="宋体" charset="-122"/>
              </a:rPr>
              <a:t>”、“</a:t>
            </a:r>
            <a:r>
              <a:rPr lang="zh-CN" altLang="zh-CN" sz="1200" dirty="0">
                <a:ea typeface="宋体" charset="-122"/>
              </a:rPr>
              <a:t>进口直接退运的货物</a:t>
            </a:r>
            <a:r>
              <a:rPr lang="zh-CN" altLang="en-US" sz="1200" dirty="0">
                <a:latin typeface="宋体" charset="-122"/>
                <a:ea typeface="宋体" charset="-122"/>
              </a:rPr>
              <a:t>”、“</a:t>
            </a:r>
            <a:r>
              <a:rPr lang="zh-CN" altLang="zh-CN" sz="1200" dirty="0">
                <a:ea typeface="宋体" charset="-122"/>
              </a:rPr>
              <a:t>企业提供</a:t>
            </a:r>
            <a:r>
              <a:rPr lang="en-US" altLang="zh-CN" sz="1200" dirty="0">
                <a:ea typeface="宋体" charset="-122"/>
              </a:rPr>
              <a:t>ATA</a:t>
            </a:r>
            <a:r>
              <a:rPr lang="zh-CN" altLang="zh-CN" sz="1200" dirty="0">
                <a:ea typeface="宋体" charset="-122"/>
              </a:rPr>
              <a:t>单证册的货物</a:t>
            </a:r>
            <a:r>
              <a:rPr lang="zh-CN" altLang="en-US" sz="1200" dirty="0">
                <a:latin typeface="宋体" charset="-122"/>
                <a:ea typeface="宋体" charset="-122"/>
              </a:rPr>
              <a:t>”、“</a:t>
            </a:r>
            <a:r>
              <a:rPr lang="zh-CN" altLang="zh-CN" sz="1200" dirty="0">
                <a:ea typeface="宋体" charset="-122"/>
              </a:rPr>
              <a:t>不含动物源性低风险生物制品</a:t>
            </a:r>
            <a:r>
              <a:rPr lang="zh-CN" altLang="en-US" sz="1200" dirty="0">
                <a:latin typeface="宋体" charset="-122"/>
                <a:ea typeface="宋体" charset="-122"/>
              </a:rPr>
              <a:t>”、“</a:t>
            </a:r>
            <a:r>
              <a:rPr lang="zh-CN" altLang="zh-CN" sz="1200" dirty="0">
                <a:ea typeface="宋体" charset="-122"/>
              </a:rPr>
              <a:t>货物自境外进入境内特殊监管区或者保税仓库的</a:t>
            </a:r>
            <a:r>
              <a:rPr lang="zh-CN" altLang="en-US" sz="1200" dirty="0">
                <a:latin typeface="宋体" charset="-122"/>
                <a:ea typeface="宋体" charset="-122"/>
              </a:rPr>
              <a:t>”、“</a:t>
            </a:r>
            <a:r>
              <a:rPr lang="zh-CN" altLang="zh-CN" sz="1200" dirty="0">
                <a:ea typeface="宋体" charset="-122"/>
              </a:rPr>
              <a:t>海关特殊监管区域与境内区外之间采用分送集报方式进出的</a:t>
            </a:r>
            <a:r>
              <a:rPr lang="zh-CN" altLang="en-US" sz="1200" dirty="0">
                <a:latin typeface="宋体" charset="-122"/>
                <a:ea typeface="宋体" charset="-122"/>
              </a:rPr>
              <a:t>”等</a:t>
            </a:r>
            <a:r>
              <a:rPr lang="en-US" altLang="zh-CN" sz="1200" b="1" dirty="0">
                <a:solidFill>
                  <a:srgbClr val="FF0000"/>
                </a:solidFill>
                <a:latin typeface="宋体" charset="-122"/>
                <a:ea typeface="宋体" charset="-122"/>
              </a:rPr>
              <a:t>11</a:t>
            </a:r>
            <a:r>
              <a:rPr lang="zh-CN" altLang="en-US" sz="1200" b="1" dirty="0">
                <a:solidFill>
                  <a:srgbClr val="FF0000"/>
                </a:solidFill>
                <a:latin typeface="宋体" charset="-122"/>
                <a:ea typeface="宋体" charset="-122"/>
              </a:rPr>
              <a:t>种</a:t>
            </a:r>
            <a:r>
              <a:rPr lang="zh-CN" altLang="en-US" sz="1200" dirty="0">
                <a:latin typeface="宋体" charset="-122"/>
                <a:ea typeface="宋体" charset="-122"/>
              </a:rPr>
              <a:t>对应具体填报规则的情况</a:t>
            </a:r>
            <a:endParaRPr lang="en-US" altLang="zh-CN" sz="1200" kern="1200" dirty="0">
              <a:solidFill>
                <a:schemeClr val="tx1"/>
              </a:solidFill>
              <a:effectLst/>
              <a:latin typeface="+mn-lt"/>
              <a:ea typeface="+mn-ea"/>
              <a:cs typeface="+mn-cs"/>
            </a:endParaRPr>
          </a:p>
          <a:p>
            <a:pPr marL="228600" indent="-228600">
              <a:buAutoNum type="arabicPeriod"/>
            </a:pPr>
            <a:r>
              <a:rPr lang="zh-CN" altLang="en-US" sz="1200" kern="1200" dirty="0">
                <a:solidFill>
                  <a:schemeClr val="tx1"/>
                </a:solidFill>
                <a:effectLst/>
                <a:latin typeface="+mn-lt"/>
                <a:ea typeface="+mn-ea"/>
                <a:cs typeface="+mn-cs"/>
              </a:rPr>
              <a:t>该项共有</a:t>
            </a:r>
            <a:r>
              <a:rPr lang="en-US" altLang="zh-CN" sz="1200" kern="1200" dirty="0">
                <a:solidFill>
                  <a:schemeClr val="tx1"/>
                </a:solidFill>
                <a:effectLst/>
                <a:latin typeface="+mn-lt"/>
                <a:ea typeface="+mn-ea"/>
                <a:cs typeface="+mn-cs"/>
              </a:rPr>
              <a:t>4</a:t>
            </a:r>
            <a:r>
              <a:rPr lang="zh-CN" altLang="en-US" sz="1200" kern="1200" dirty="0">
                <a:solidFill>
                  <a:schemeClr val="tx1"/>
                </a:solidFill>
                <a:effectLst/>
                <a:latin typeface="+mn-lt"/>
                <a:ea typeface="+mn-ea"/>
                <a:cs typeface="+mn-cs"/>
              </a:rPr>
              <a:t>页，此页为第</a:t>
            </a:r>
            <a:r>
              <a:rPr lang="en-US" altLang="zh-CN" sz="1200" kern="1200" dirty="0">
                <a:solidFill>
                  <a:schemeClr val="tx1"/>
                </a:solidFill>
                <a:effectLst/>
                <a:latin typeface="+mn-lt"/>
                <a:ea typeface="+mn-ea"/>
                <a:cs typeface="+mn-cs"/>
              </a:rPr>
              <a:t>1</a:t>
            </a:r>
            <a:r>
              <a:rPr lang="zh-CN" altLang="en-US" sz="1200" kern="1200" dirty="0">
                <a:solidFill>
                  <a:schemeClr val="tx1"/>
                </a:solidFill>
                <a:effectLst/>
                <a:latin typeface="+mn-lt"/>
                <a:ea typeface="+mn-ea"/>
                <a:cs typeface="+mn-cs"/>
              </a:rPr>
              <a:t>页。</a:t>
            </a:r>
            <a:endParaRPr lang="zh-CN" alt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effectLst/>
              <a:latin typeface="+mn-lt"/>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60</a:t>
            </a:fld>
            <a:endParaRPr lang="zh-CN" altLang="en-US"/>
          </a:p>
        </p:txBody>
      </p:sp>
    </p:spTree>
    <p:extLst>
      <p:ext uri="{BB962C8B-B14F-4D97-AF65-F5344CB8AC3E}">
        <p14:creationId xmlns:p14="http://schemas.microsoft.com/office/powerpoint/2010/main" val="184069306"/>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kern="1200" dirty="0">
                <a:solidFill>
                  <a:schemeClr val="tx1"/>
                </a:solidFill>
                <a:effectLst/>
                <a:latin typeface="+mn-lt"/>
                <a:ea typeface="+mn-ea"/>
                <a:cs typeface="+mn-cs"/>
              </a:rPr>
              <a:t>该项目数据类型字符型，最多支持录入</a:t>
            </a:r>
            <a:r>
              <a:rPr lang="en-US" altLang="zh-CN" sz="1200" kern="1200" dirty="0">
                <a:solidFill>
                  <a:schemeClr val="tx1"/>
                </a:solidFill>
                <a:effectLst/>
                <a:latin typeface="+mn-lt"/>
                <a:ea typeface="+mn-ea"/>
                <a:cs typeface="+mn-cs"/>
              </a:rPr>
              <a:t>70</a:t>
            </a:r>
            <a:r>
              <a:rPr lang="zh-CN" altLang="zh-CN" sz="1200" kern="1200" dirty="0">
                <a:solidFill>
                  <a:schemeClr val="tx1"/>
                </a:solidFill>
                <a:effectLst/>
                <a:latin typeface="+mn-lt"/>
                <a:ea typeface="+mn-ea"/>
                <a:cs typeface="+mn-cs"/>
              </a:rPr>
              <a:t>位。</a:t>
            </a:r>
            <a:r>
              <a:rPr lang="zh-CN" altLang="en-US" dirty="0"/>
              <a:t>关检共有</a:t>
            </a:r>
            <a:r>
              <a:rPr lang="zh-CN" altLang="en-US" sz="1200" kern="1200" dirty="0">
                <a:solidFill>
                  <a:schemeClr val="tx1"/>
                </a:solidFill>
                <a:effectLst/>
                <a:latin typeface="+mn-lt"/>
                <a:ea typeface="+mn-ea"/>
                <a:cs typeface="+mn-cs"/>
              </a:rPr>
              <a:t>项目。报关单表头项目。</a:t>
            </a:r>
            <a:endParaRPr lang="en-US" altLang="zh-CN" dirty="0"/>
          </a:p>
          <a:p>
            <a:pPr marL="228600" indent="-228600">
              <a:buAutoNum type="arabicPeriod"/>
            </a:pPr>
            <a:r>
              <a:rPr lang="zh-CN" altLang="en-US" sz="1200" kern="1200" dirty="0">
                <a:solidFill>
                  <a:schemeClr val="tx1"/>
                </a:solidFill>
                <a:effectLst/>
                <a:latin typeface="+mn-lt"/>
                <a:ea typeface="+mn-ea"/>
                <a:cs typeface="+mn-cs"/>
              </a:rPr>
              <a:t>备注栏目对</a:t>
            </a:r>
            <a:r>
              <a:rPr lang="zh-CN" altLang="zh-CN" sz="1200" kern="1200" dirty="0">
                <a:solidFill>
                  <a:schemeClr val="tx1"/>
                </a:solidFill>
                <a:effectLst/>
                <a:latin typeface="+mn-lt"/>
                <a:ea typeface="+mn-ea"/>
                <a:cs typeface="+mn-cs"/>
              </a:rPr>
              <a:t>对监管方式为“暂时进出货物”（</a:t>
            </a:r>
            <a:r>
              <a:rPr lang="en-US" altLang="zh-CN" sz="1200" kern="1200" dirty="0">
                <a:solidFill>
                  <a:schemeClr val="tx1"/>
                </a:solidFill>
                <a:effectLst/>
                <a:latin typeface="+mn-lt"/>
                <a:ea typeface="+mn-ea"/>
                <a:cs typeface="+mn-cs"/>
              </a:rPr>
              <a:t>2600</a:t>
            </a:r>
            <a:r>
              <a:rPr lang="zh-CN" altLang="zh-CN" sz="1200" kern="1200" dirty="0">
                <a:solidFill>
                  <a:schemeClr val="tx1"/>
                </a:solidFill>
                <a:effectLst/>
                <a:latin typeface="+mn-lt"/>
                <a:ea typeface="+mn-ea"/>
                <a:cs typeface="+mn-cs"/>
              </a:rPr>
              <a:t>）和“展览品”（</a:t>
            </a:r>
            <a:r>
              <a:rPr lang="en-US" altLang="zh-CN" sz="1200" kern="1200" dirty="0">
                <a:solidFill>
                  <a:schemeClr val="tx1"/>
                </a:solidFill>
                <a:effectLst/>
                <a:latin typeface="+mn-lt"/>
                <a:ea typeface="+mn-ea"/>
                <a:cs typeface="+mn-cs"/>
              </a:rPr>
              <a:t>2700</a:t>
            </a:r>
            <a:r>
              <a:rPr lang="zh-CN" altLang="zh-CN" sz="1200" kern="1200" dirty="0">
                <a:solidFill>
                  <a:schemeClr val="tx1"/>
                </a:solidFill>
                <a:effectLst/>
                <a:latin typeface="+mn-lt"/>
                <a:ea typeface="+mn-ea"/>
                <a:cs typeface="+mn-cs"/>
              </a:rPr>
              <a:t>）的填报要求做了细化，如增加填报暂时进出境货物类别、复运出境或者复运进境日期、海关审核确认书编号等；将预归类预审价全面变更为行政裁定，更换格式；</a:t>
            </a:r>
            <a:endParaRPr lang="en-US" altLang="zh-CN" sz="1200" kern="1200" dirty="0">
              <a:solidFill>
                <a:schemeClr val="tx1"/>
              </a:solidFill>
              <a:effectLst/>
              <a:latin typeface="+mn-lt"/>
              <a:ea typeface="+mn-ea"/>
              <a:cs typeface="+mn-cs"/>
            </a:endParaRPr>
          </a:p>
          <a:p>
            <a:pPr marL="228600" indent="-228600">
              <a:buAutoNum type="arabicPeriod"/>
            </a:pPr>
            <a:r>
              <a:rPr lang="en-US" altLang="zh-CN" sz="1200" kern="1200" dirty="0">
                <a:solidFill>
                  <a:schemeClr val="tx1"/>
                </a:solidFill>
                <a:effectLst/>
                <a:latin typeface="+mn-lt"/>
                <a:ea typeface="+mn-ea"/>
                <a:cs typeface="+mn-cs"/>
              </a:rPr>
              <a:t> </a:t>
            </a:r>
            <a:r>
              <a:rPr lang="zh-CN" altLang="zh-CN" sz="1200" kern="1200" dirty="0">
                <a:solidFill>
                  <a:schemeClr val="tx1"/>
                </a:solidFill>
                <a:effectLst/>
                <a:latin typeface="+mn-lt"/>
                <a:ea typeface="+mn-ea"/>
                <a:cs typeface="+mn-cs"/>
              </a:rPr>
              <a:t>备注栏填报要求内容增加了很多内容</a:t>
            </a:r>
            <a:r>
              <a:rPr lang="zh-CN" altLang="en-US" sz="1200" kern="1200" dirty="0">
                <a:solidFill>
                  <a:schemeClr val="tx1"/>
                </a:solidFill>
                <a:effectLst/>
                <a:latin typeface="+mn-lt"/>
                <a:ea typeface="+mn-ea"/>
                <a:cs typeface="+mn-cs"/>
              </a:rPr>
              <a:t>，</a:t>
            </a:r>
            <a:r>
              <a:rPr lang="zh-CN" altLang="en-US" sz="1200" dirty="0">
                <a:latin typeface="宋体" charset="-122"/>
                <a:ea typeface="宋体" charset="-122"/>
              </a:rPr>
              <a:t>增加“</a:t>
            </a:r>
            <a:r>
              <a:rPr lang="zh-CN" altLang="zh-CN" sz="1200" dirty="0">
                <a:ea typeface="宋体" charset="-122"/>
              </a:rPr>
              <a:t>已经在进入特殊监管区时完成检验的货物在出区入境申报时</a:t>
            </a:r>
            <a:r>
              <a:rPr lang="zh-CN" altLang="en-US" sz="1200" dirty="0">
                <a:latin typeface="宋体" charset="-122"/>
                <a:ea typeface="宋体" charset="-122"/>
              </a:rPr>
              <a:t>”、“</a:t>
            </a:r>
            <a:r>
              <a:rPr lang="zh-CN" altLang="zh-CN" sz="1200" dirty="0">
                <a:ea typeface="宋体" charset="-122"/>
              </a:rPr>
              <a:t>进口直接退运的货物</a:t>
            </a:r>
            <a:r>
              <a:rPr lang="zh-CN" altLang="en-US" sz="1200" dirty="0">
                <a:latin typeface="宋体" charset="-122"/>
                <a:ea typeface="宋体" charset="-122"/>
              </a:rPr>
              <a:t>”、“</a:t>
            </a:r>
            <a:r>
              <a:rPr lang="zh-CN" altLang="zh-CN" sz="1200" dirty="0">
                <a:ea typeface="宋体" charset="-122"/>
              </a:rPr>
              <a:t>企业提供</a:t>
            </a:r>
            <a:r>
              <a:rPr lang="en-US" altLang="zh-CN" sz="1200" dirty="0">
                <a:ea typeface="宋体" charset="-122"/>
              </a:rPr>
              <a:t>ATA</a:t>
            </a:r>
            <a:r>
              <a:rPr lang="zh-CN" altLang="zh-CN" sz="1200" dirty="0">
                <a:ea typeface="宋体" charset="-122"/>
              </a:rPr>
              <a:t>单证册的货物</a:t>
            </a:r>
            <a:r>
              <a:rPr lang="zh-CN" altLang="en-US" sz="1200" dirty="0">
                <a:latin typeface="宋体" charset="-122"/>
                <a:ea typeface="宋体" charset="-122"/>
              </a:rPr>
              <a:t>”、“</a:t>
            </a:r>
            <a:r>
              <a:rPr lang="zh-CN" altLang="zh-CN" sz="1200" dirty="0">
                <a:ea typeface="宋体" charset="-122"/>
              </a:rPr>
              <a:t>不含动物源性低风险生物制品</a:t>
            </a:r>
            <a:r>
              <a:rPr lang="zh-CN" altLang="en-US" sz="1200" dirty="0">
                <a:latin typeface="宋体" charset="-122"/>
                <a:ea typeface="宋体" charset="-122"/>
              </a:rPr>
              <a:t>”、“</a:t>
            </a:r>
            <a:r>
              <a:rPr lang="zh-CN" altLang="zh-CN" sz="1200" dirty="0">
                <a:ea typeface="宋体" charset="-122"/>
              </a:rPr>
              <a:t>货物自境外进入境内特殊监管区或者保税仓库的</a:t>
            </a:r>
            <a:r>
              <a:rPr lang="zh-CN" altLang="en-US" sz="1200" dirty="0">
                <a:latin typeface="宋体" charset="-122"/>
                <a:ea typeface="宋体" charset="-122"/>
              </a:rPr>
              <a:t>”、“</a:t>
            </a:r>
            <a:r>
              <a:rPr lang="zh-CN" altLang="zh-CN" sz="1200" dirty="0">
                <a:ea typeface="宋体" charset="-122"/>
              </a:rPr>
              <a:t>海关特殊监管区域与境内区外之间采用分送集报方式进出的</a:t>
            </a:r>
            <a:r>
              <a:rPr lang="zh-CN" altLang="en-US" sz="1200" dirty="0">
                <a:latin typeface="宋体" charset="-122"/>
                <a:ea typeface="宋体" charset="-122"/>
              </a:rPr>
              <a:t>”等</a:t>
            </a:r>
            <a:r>
              <a:rPr lang="en-US" altLang="zh-CN" sz="1200" b="1" dirty="0">
                <a:solidFill>
                  <a:srgbClr val="FF0000"/>
                </a:solidFill>
                <a:latin typeface="宋体" charset="-122"/>
                <a:ea typeface="宋体" charset="-122"/>
              </a:rPr>
              <a:t>11</a:t>
            </a:r>
            <a:r>
              <a:rPr lang="zh-CN" altLang="en-US" sz="1200" b="1" dirty="0">
                <a:solidFill>
                  <a:srgbClr val="FF0000"/>
                </a:solidFill>
                <a:latin typeface="宋体" charset="-122"/>
                <a:ea typeface="宋体" charset="-122"/>
              </a:rPr>
              <a:t>种</a:t>
            </a:r>
            <a:r>
              <a:rPr lang="zh-CN" altLang="en-US" sz="1200" dirty="0">
                <a:latin typeface="宋体" charset="-122"/>
                <a:ea typeface="宋体" charset="-122"/>
              </a:rPr>
              <a:t>对应具体填报规则的情况</a:t>
            </a:r>
            <a:endParaRPr lang="en-US" altLang="zh-CN" sz="1200" kern="1200" dirty="0">
              <a:solidFill>
                <a:schemeClr val="tx1"/>
              </a:solidFill>
              <a:effectLst/>
              <a:latin typeface="+mn-lt"/>
              <a:ea typeface="+mn-ea"/>
              <a:cs typeface="+mn-cs"/>
            </a:endParaRPr>
          </a:p>
          <a:p>
            <a:pPr marL="228600" indent="-228600">
              <a:buAutoNum type="arabicPeriod"/>
            </a:pPr>
            <a:r>
              <a:rPr lang="zh-CN" altLang="en-US" sz="1200" kern="1200" dirty="0">
                <a:solidFill>
                  <a:schemeClr val="tx1"/>
                </a:solidFill>
                <a:effectLst/>
                <a:latin typeface="+mn-lt"/>
                <a:ea typeface="+mn-ea"/>
                <a:cs typeface="+mn-cs"/>
              </a:rPr>
              <a:t>该项共有</a:t>
            </a:r>
            <a:r>
              <a:rPr lang="en-US" altLang="zh-CN" sz="1200" kern="1200" dirty="0">
                <a:solidFill>
                  <a:schemeClr val="tx1"/>
                </a:solidFill>
                <a:effectLst/>
                <a:latin typeface="+mn-lt"/>
                <a:ea typeface="+mn-ea"/>
                <a:cs typeface="+mn-cs"/>
              </a:rPr>
              <a:t>4</a:t>
            </a:r>
            <a:r>
              <a:rPr lang="zh-CN" altLang="en-US" sz="1200" kern="1200" dirty="0">
                <a:solidFill>
                  <a:schemeClr val="tx1"/>
                </a:solidFill>
                <a:effectLst/>
                <a:latin typeface="+mn-lt"/>
                <a:ea typeface="+mn-ea"/>
                <a:cs typeface="+mn-cs"/>
              </a:rPr>
              <a:t>页，此页为第</a:t>
            </a:r>
            <a:r>
              <a:rPr lang="en-US" altLang="zh-CN" sz="1200" kern="1200" dirty="0">
                <a:solidFill>
                  <a:schemeClr val="tx1"/>
                </a:solidFill>
                <a:effectLst/>
                <a:latin typeface="+mn-lt"/>
                <a:ea typeface="+mn-ea"/>
                <a:cs typeface="+mn-cs"/>
              </a:rPr>
              <a:t>2</a:t>
            </a:r>
            <a:r>
              <a:rPr lang="zh-CN" altLang="en-US" sz="1200" kern="1200" dirty="0">
                <a:solidFill>
                  <a:schemeClr val="tx1"/>
                </a:solidFill>
                <a:effectLst/>
                <a:latin typeface="+mn-lt"/>
                <a:ea typeface="+mn-ea"/>
                <a:cs typeface="+mn-cs"/>
              </a:rPr>
              <a:t>页。</a:t>
            </a:r>
            <a:endParaRPr lang="zh-CN" alt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effectLst/>
              <a:latin typeface="+mn-lt"/>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61</a:t>
            </a:fld>
            <a:endParaRPr lang="zh-CN" altLang="en-US"/>
          </a:p>
        </p:txBody>
      </p:sp>
    </p:spTree>
    <p:extLst>
      <p:ext uri="{BB962C8B-B14F-4D97-AF65-F5344CB8AC3E}">
        <p14:creationId xmlns:p14="http://schemas.microsoft.com/office/powerpoint/2010/main" val="412935797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kern="1200" dirty="0">
                <a:solidFill>
                  <a:schemeClr val="tx1"/>
                </a:solidFill>
                <a:effectLst/>
                <a:latin typeface="+mn-lt"/>
                <a:ea typeface="+mn-ea"/>
                <a:cs typeface="+mn-cs"/>
              </a:rPr>
              <a:t>该项目数据类型字符型，最多支持录入</a:t>
            </a:r>
            <a:r>
              <a:rPr lang="en-US" altLang="zh-CN" sz="1200" kern="1200" dirty="0">
                <a:solidFill>
                  <a:schemeClr val="tx1"/>
                </a:solidFill>
                <a:effectLst/>
                <a:latin typeface="+mn-lt"/>
                <a:ea typeface="+mn-ea"/>
                <a:cs typeface="+mn-cs"/>
              </a:rPr>
              <a:t>70</a:t>
            </a:r>
            <a:r>
              <a:rPr lang="zh-CN" altLang="zh-CN" sz="1200" kern="1200" dirty="0">
                <a:solidFill>
                  <a:schemeClr val="tx1"/>
                </a:solidFill>
                <a:effectLst/>
                <a:latin typeface="+mn-lt"/>
                <a:ea typeface="+mn-ea"/>
                <a:cs typeface="+mn-cs"/>
              </a:rPr>
              <a:t>位。</a:t>
            </a:r>
            <a:r>
              <a:rPr lang="zh-CN" altLang="en-US" dirty="0"/>
              <a:t>关检共有</a:t>
            </a:r>
            <a:r>
              <a:rPr lang="zh-CN" altLang="en-US" sz="1200" kern="1200" dirty="0">
                <a:solidFill>
                  <a:schemeClr val="tx1"/>
                </a:solidFill>
                <a:effectLst/>
                <a:latin typeface="+mn-lt"/>
                <a:ea typeface="+mn-ea"/>
                <a:cs typeface="+mn-cs"/>
              </a:rPr>
              <a:t>项目。报关单表头项目。</a:t>
            </a:r>
            <a:endParaRPr lang="en-US" altLang="zh-CN" dirty="0"/>
          </a:p>
          <a:p>
            <a:pPr marL="228600" indent="-228600">
              <a:buAutoNum type="arabicPeriod"/>
            </a:pPr>
            <a:r>
              <a:rPr lang="zh-CN" altLang="en-US" sz="1200" kern="1200" dirty="0">
                <a:solidFill>
                  <a:schemeClr val="tx1"/>
                </a:solidFill>
                <a:effectLst/>
                <a:latin typeface="+mn-lt"/>
                <a:ea typeface="+mn-ea"/>
                <a:cs typeface="+mn-cs"/>
              </a:rPr>
              <a:t>备注栏目对</a:t>
            </a:r>
            <a:r>
              <a:rPr lang="zh-CN" altLang="zh-CN" sz="1200" kern="1200" dirty="0">
                <a:solidFill>
                  <a:schemeClr val="tx1"/>
                </a:solidFill>
                <a:effectLst/>
                <a:latin typeface="+mn-lt"/>
                <a:ea typeface="+mn-ea"/>
                <a:cs typeface="+mn-cs"/>
              </a:rPr>
              <a:t>对监管方式为“暂时进出货物”（</a:t>
            </a:r>
            <a:r>
              <a:rPr lang="en-US" altLang="zh-CN" sz="1200" kern="1200" dirty="0">
                <a:solidFill>
                  <a:schemeClr val="tx1"/>
                </a:solidFill>
                <a:effectLst/>
                <a:latin typeface="+mn-lt"/>
                <a:ea typeface="+mn-ea"/>
                <a:cs typeface="+mn-cs"/>
              </a:rPr>
              <a:t>2600</a:t>
            </a:r>
            <a:r>
              <a:rPr lang="zh-CN" altLang="zh-CN" sz="1200" kern="1200" dirty="0">
                <a:solidFill>
                  <a:schemeClr val="tx1"/>
                </a:solidFill>
                <a:effectLst/>
                <a:latin typeface="+mn-lt"/>
                <a:ea typeface="+mn-ea"/>
                <a:cs typeface="+mn-cs"/>
              </a:rPr>
              <a:t>）和“展览品”（</a:t>
            </a:r>
            <a:r>
              <a:rPr lang="en-US" altLang="zh-CN" sz="1200" kern="1200" dirty="0">
                <a:solidFill>
                  <a:schemeClr val="tx1"/>
                </a:solidFill>
                <a:effectLst/>
                <a:latin typeface="+mn-lt"/>
                <a:ea typeface="+mn-ea"/>
                <a:cs typeface="+mn-cs"/>
              </a:rPr>
              <a:t>2700</a:t>
            </a:r>
            <a:r>
              <a:rPr lang="zh-CN" altLang="zh-CN" sz="1200" kern="1200" dirty="0">
                <a:solidFill>
                  <a:schemeClr val="tx1"/>
                </a:solidFill>
                <a:effectLst/>
                <a:latin typeface="+mn-lt"/>
                <a:ea typeface="+mn-ea"/>
                <a:cs typeface="+mn-cs"/>
              </a:rPr>
              <a:t>）的填报要求做了细化，如增加填报暂时进出境货物类别、复运出境或者复运进境日期、海关审核确认书编号等；将预归类预审价全面变更为行政裁定，更换格式；</a:t>
            </a:r>
            <a:endParaRPr lang="en-US" altLang="zh-CN" sz="1200" kern="1200" dirty="0">
              <a:solidFill>
                <a:schemeClr val="tx1"/>
              </a:solidFill>
              <a:effectLst/>
              <a:latin typeface="+mn-lt"/>
              <a:ea typeface="+mn-ea"/>
              <a:cs typeface="+mn-cs"/>
            </a:endParaRPr>
          </a:p>
          <a:p>
            <a:pPr marL="228600" indent="-228600">
              <a:buAutoNum type="arabicPeriod"/>
            </a:pPr>
            <a:r>
              <a:rPr lang="en-US" altLang="zh-CN" sz="1200" kern="1200" dirty="0">
                <a:solidFill>
                  <a:schemeClr val="tx1"/>
                </a:solidFill>
                <a:effectLst/>
                <a:latin typeface="+mn-lt"/>
                <a:ea typeface="+mn-ea"/>
                <a:cs typeface="+mn-cs"/>
              </a:rPr>
              <a:t> </a:t>
            </a:r>
            <a:r>
              <a:rPr lang="zh-CN" altLang="zh-CN" sz="1200" kern="1200" dirty="0">
                <a:solidFill>
                  <a:schemeClr val="tx1"/>
                </a:solidFill>
                <a:effectLst/>
                <a:latin typeface="+mn-lt"/>
                <a:ea typeface="+mn-ea"/>
                <a:cs typeface="+mn-cs"/>
              </a:rPr>
              <a:t>备注栏填报要求内容增加了很多内容</a:t>
            </a:r>
            <a:r>
              <a:rPr lang="zh-CN" altLang="en-US" sz="1200" kern="1200" dirty="0">
                <a:solidFill>
                  <a:schemeClr val="tx1"/>
                </a:solidFill>
                <a:effectLst/>
                <a:latin typeface="+mn-lt"/>
                <a:ea typeface="+mn-ea"/>
                <a:cs typeface="+mn-cs"/>
              </a:rPr>
              <a:t>，</a:t>
            </a:r>
            <a:r>
              <a:rPr lang="zh-CN" altLang="en-US" sz="1200" dirty="0">
                <a:latin typeface="宋体" charset="-122"/>
                <a:ea typeface="宋体" charset="-122"/>
              </a:rPr>
              <a:t>增加“</a:t>
            </a:r>
            <a:r>
              <a:rPr lang="zh-CN" altLang="zh-CN" sz="1200" dirty="0">
                <a:ea typeface="宋体" charset="-122"/>
              </a:rPr>
              <a:t>已经在进入特殊监管区时完成检验的货物在出区入境申报时</a:t>
            </a:r>
            <a:r>
              <a:rPr lang="zh-CN" altLang="en-US" sz="1200" dirty="0">
                <a:latin typeface="宋体" charset="-122"/>
                <a:ea typeface="宋体" charset="-122"/>
              </a:rPr>
              <a:t>”、“</a:t>
            </a:r>
            <a:r>
              <a:rPr lang="zh-CN" altLang="zh-CN" sz="1200" dirty="0">
                <a:ea typeface="宋体" charset="-122"/>
              </a:rPr>
              <a:t>进口直接退运的货物</a:t>
            </a:r>
            <a:r>
              <a:rPr lang="zh-CN" altLang="en-US" sz="1200" dirty="0">
                <a:latin typeface="宋体" charset="-122"/>
                <a:ea typeface="宋体" charset="-122"/>
              </a:rPr>
              <a:t>”、“</a:t>
            </a:r>
            <a:r>
              <a:rPr lang="zh-CN" altLang="zh-CN" sz="1200" dirty="0">
                <a:ea typeface="宋体" charset="-122"/>
              </a:rPr>
              <a:t>企业提供</a:t>
            </a:r>
            <a:r>
              <a:rPr lang="en-US" altLang="zh-CN" sz="1200" dirty="0">
                <a:ea typeface="宋体" charset="-122"/>
              </a:rPr>
              <a:t>ATA</a:t>
            </a:r>
            <a:r>
              <a:rPr lang="zh-CN" altLang="zh-CN" sz="1200" dirty="0">
                <a:ea typeface="宋体" charset="-122"/>
              </a:rPr>
              <a:t>单证册的货物</a:t>
            </a:r>
            <a:r>
              <a:rPr lang="zh-CN" altLang="en-US" sz="1200" dirty="0">
                <a:latin typeface="宋体" charset="-122"/>
                <a:ea typeface="宋体" charset="-122"/>
              </a:rPr>
              <a:t>”、“</a:t>
            </a:r>
            <a:r>
              <a:rPr lang="zh-CN" altLang="zh-CN" sz="1200" dirty="0">
                <a:ea typeface="宋体" charset="-122"/>
              </a:rPr>
              <a:t>不含动物源性低风险生物制品</a:t>
            </a:r>
            <a:r>
              <a:rPr lang="zh-CN" altLang="en-US" sz="1200" dirty="0">
                <a:latin typeface="宋体" charset="-122"/>
                <a:ea typeface="宋体" charset="-122"/>
              </a:rPr>
              <a:t>”、“</a:t>
            </a:r>
            <a:r>
              <a:rPr lang="zh-CN" altLang="zh-CN" sz="1200" dirty="0">
                <a:ea typeface="宋体" charset="-122"/>
              </a:rPr>
              <a:t>货物自境外进入境内特殊监管区或者保税仓库的</a:t>
            </a:r>
            <a:r>
              <a:rPr lang="zh-CN" altLang="en-US" sz="1200" dirty="0">
                <a:latin typeface="宋体" charset="-122"/>
                <a:ea typeface="宋体" charset="-122"/>
              </a:rPr>
              <a:t>”、“</a:t>
            </a:r>
            <a:r>
              <a:rPr lang="zh-CN" altLang="zh-CN" sz="1200" dirty="0">
                <a:ea typeface="宋体" charset="-122"/>
              </a:rPr>
              <a:t>海关特殊监管区域与境内区外之间采用分送集报方式进出的</a:t>
            </a:r>
            <a:r>
              <a:rPr lang="zh-CN" altLang="en-US" sz="1200" dirty="0">
                <a:latin typeface="宋体" charset="-122"/>
                <a:ea typeface="宋体" charset="-122"/>
              </a:rPr>
              <a:t>”等</a:t>
            </a:r>
            <a:r>
              <a:rPr lang="en-US" altLang="zh-CN" sz="1200" b="1" dirty="0">
                <a:solidFill>
                  <a:srgbClr val="FF0000"/>
                </a:solidFill>
                <a:latin typeface="宋体" charset="-122"/>
                <a:ea typeface="宋体" charset="-122"/>
              </a:rPr>
              <a:t>11</a:t>
            </a:r>
            <a:r>
              <a:rPr lang="zh-CN" altLang="en-US" sz="1200" b="1" dirty="0">
                <a:solidFill>
                  <a:srgbClr val="FF0000"/>
                </a:solidFill>
                <a:latin typeface="宋体" charset="-122"/>
                <a:ea typeface="宋体" charset="-122"/>
              </a:rPr>
              <a:t>种</a:t>
            </a:r>
            <a:r>
              <a:rPr lang="zh-CN" altLang="en-US" sz="1200" dirty="0">
                <a:latin typeface="宋体" charset="-122"/>
                <a:ea typeface="宋体" charset="-122"/>
              </a:rPr>
              <a:t>对应具体填报规则的情况</a:t>
            </a:r>
            <a:endParaRPr lang="en-US" altLang="zh-CN" sz="1200" kern="1200" dirty="0">
              <a:solidFill>
                <a:schemeClr val="tx1"/>
              </a:solidFill>
              <a:effectLst/>
              <a:latin typeface="+mn-lt"/>
              <a:ea typeface="+mn-ea"/>
              <a:cs typeface="+mn-cs"/>
            </a:endParaRPr>
          </a:p>
          <a:p>
            <a:pPr marL="228600" indent="-228600">
              <a:buAutoNum type="arabicPeriod"/>
            </a:pPr>
            <a:r>
              <a:rPr lang="zh-CN" altLang="en-US" sz="1200" kern="1200" dirty="0">
                <a:solidFill>
                  <a:schemeClr val="tx1"/>
                </a:solidFill>
                <a:effectLst/>
                <a:latin typeface="+mn-lt"/>
                <a:ea typeface="+mn-ea"/>
                <a:cs typeface="+mn-cs"/>
              </a:rPr>
              <a:t>该项共有</a:t>
            </a:r>
            <a:r>
              <a:rPr lang="en-US" altLang="zh-CN" sz="1200" kern="1200" dirty="0">
                <a:solidFill>
                  <a:schemeClr val="tx1"/>
                </a:solidFill>
                <a:effectLst/>
                <a:latin typeface="+mn-lt"/>
                <a:ea typeface="+mn-ea"/>
                <a:cs typeface="+mn-cs"/>
              </a:rPr>
              <a:t>4</a:t>
            </a:r>
            <a:r>
              <a:rPr lang="zh-CN" altLang="en-US" sz="1200" kern="1200" dirty="0">
                <a:solidFill>
                  <a:schemeClr val="tx1"/>
                </a:solidFill>
                <a:effectLst/>
                <a:latin typeface="+mn-lt"/>
                <a:ea typeface="+mn-ea"/>
                <a:cs typeface="+mn-cs"/>
              </a:rPr>
              <a:t>页，此页为第</a:t>
            </a:r>
            <a:r>
              <a:rPr lang="en-US" altLang="zh-CN" sz="1200" kern="1200" dirty="0">
                <a:solidFill>
                  <a:schemeClr val="tx1"/>
                </a:solidFill>
                <a:effectLst/>
                <a:latin typeface="+mn-lt"/>
                <a:ea typeface="+mn-ea"/>
                <a:cs typeface="+mn-cs"/>
              </a:rPr>
              <a:t>3</a:t>
            </a:r>
            <a:r>
              <a:rPr lang="zh-CN" altLang="en-US" sz="1200" kern="1200" dirty="0">
                <a:solidFill>
                  <a:schemeClr val="tx1"/>
                </a:solidFill>
                <a:effectLst/>
                <a:latin typeface="+mn-lt"/>
                <a:ea typeface="+mn-ea"/>
                <a:cs typeface="+mn-cs"/>
              </a:rPr>
              <a:t>页。</a:t>
            </a:r>
            <a:endParaRPr lang="zh-CN" alt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effectLst/>
              <a:latin typeface="+mn-lt"/>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62</a:t>
            </a:fld>
            <a:endParaRPr lang="zh-CN" altLang="en-US"/>
          </a:p>
        </p:txBody>
      </p:sp>
    </p:spTree>
    <p:extLst>
      <p:ext uri="{BB962C8B-B14F-4D97-AF65-F5344CB8AC3E}">
        <p14:creationId xmlns:p14="http://schemas.microsoft.com/office/powerpoint/2010/main" val="5245020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a:t>该项目数据类型为</a:t>
            </a:r>
            <a:r>
              <a:rPr lang="en-US" altLang="zh-CN" dirty="0"/>
              <a:t>1</a:t>
            </a:r>
            <a:r>
              <a:rPr lang="zh-CN" altLang="en-US" dirty="0"/>
              <a:t>位字符型。</a:t>
            </a:r>
            <a:r>
              <a:rPr lang="zh-CN" altLang="en-US" sz="1200" kern="1200" dirty="0">
                <a:solidFill>
                  <a:schemeClr val="tx1"/>
                </a:solidFill>
                <a:effectLst/>
                <a:latin typeface="+mn-lt"/>
                <a:ea typeface="+mn-ea"/>
                <a:cs typeface="+mn-cs"/>
              </a:rPr>
              <a:t>关务独有项目。报关单表头项目。</a:t>
            </a:r>
            <a:endParaRPr lang="en-US" altLang="zh-CN" dirty="0"/>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9</a:t>
            </a:fld>
            <a:endParaRPr lang="zh-CN" altLang="en-US"/>
          </a:p>
        </p:txBody>
      </p:sp>
    </p:spTree>
    <p:extLst>
      <p:ext uri="{BB962C8B-B14F-4D97-AF65-F5344CB8AC3E}">
        <p14:creationId xmlns:p14="http://schemas.microsoft.com/office/powerpoint/2010/main" val="2212729903"/>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kern="1200" dirty="0">
                <a:solidFill>
                  <a:schemeClr val="tx1"/>
                </a:solidFill>
                <a:effectLst/>
                <a:latin typeface="+mn-lt"/>
                <a:ea typeface="+mn-ea"/>
                <a:cs typeface="+mn-cs"/>
              </a:rPr>
              <a:t>该项目数据类型字符型，最多支持录入</a:t>
            </a:r>
            <a:r>
              <a:rPr lang="en-US" altLang="zh-CN" sz="1200" kern="1200" dirty="0">
                <a:solidFill>
                  <a:schemeClr val="tx1"/>
                </a:solidFill>
                <a:effectLst/>
                <a:latin typeface="+mn-lt"/>
                <a:ea typeface="+mn-ea"/>
                <a:cs typeface="+mn-cs"/>
              </a:rPr>
              <a:t>70</a:t>
            </a:r>
            <a:r>
              <a:rPr lang="zh-CN" altLang="zh-CN" sz="1200" kern="1200" dirty="0">
                <a:solidFill>
                  <a:schemeClr val="tx1"/>
                </a:solidFill>
                <a:effectLst/>
                <a:latin typeface="+mn-lt"/>
                <a:ea typeface="+mn-ea"/>
                <a:cs typeface="+mn-cs"/>
              </a:rPr>
              <a:t>位。</a:t>
            </a:r>
            <a:r>
              <a:rPr lang="zh-CN" altLang="en-US" dirty="0"/>
              <a:t>关检共有</a:t>
            </a:r>
            <a:r>
              <a:rPr lang="zh-CN" altLang="en-US" sz="1200" kern="1200" dirty="0">
                <a:solidFill>
                  <a:schemeClr val="tx1"/>
                </a:solidFill>
                <a:effectLst/>
                <a:latin typeface="+mn-lt"/>
                <a:ea typeface="+mn-ea"/>
                <a:cs typeface="+mn-cs"/>
              </a:rPr>
              <a:t>项目。报关单表头项目。</a:t>
            </a:r>
            <a:endParaRPr lang="en-US" altLang="zh-CN" dirty="0"/>
          </a:p>
          <a:p>
            <a:pPr marL="228600" indent="-228600">
              <a:buAutoNum type="arabicPeriod"/>
            </a:pPr>
            <a:r>
              <a:rPr lang="zh-CN" altLang="en-US" sz="1200" kern="1200" dirty="0">
                <a:solidFill>
                  <a:schemeClr val="tx1"/>
                </a:solidFill>
                <a:effectLst/>
                <a:latin typeface="+mn-lt"/>
                <a:ea typeface="+mn-ea"/>
                <a:cs typeface="+mn-cs"/>
              </a:rPr>
              <a:t>备注栏目对</a:t>
            </a:r>
            <a:r>
              <a:rPr lang="zh-CN" altLang="zh-CN" sz="1200" kern="1200" dirty="0">
                <a:solidFill>
                  <a:schemeClr val="tx1"/>
                </a:solidFill>
                <a:effectLst/>
                <a:latin typeface="+mn-lt"/>
                <a:ea typeface="+mn-ea"/>
                <a:cs typeface="+mn-cs"/>
              </a:rPr>
              <a:t>对监管方式为“暂时进出货物”（</a:t>
            </a:r>
            <a:r>
              <a:rPr lang="en-US" altLang="zh-CN" sz="1200" kern="1200" dirty="0">
                <a:solidFill>
                  <a:schemeClr val="tx1"/>
                </a:solidFill>
                <a:effectLst/>
                <a:latin typeface="+mn-lt"/>
                <a:ea typeface="+mn-ea"/>
                <a:cs typeface="+mn-cs"/>
              </a:rPr>
              <a:t>2600</a:t>
            </a:r>
            <a:r>
              <a:rPr lang="zh-CN" altLang="zh-CN" sz="1200" kern="1200" dirty="0">
                <a:solidFill>
                  <a:schemeClr val="tx1"/>
                </a:solidFill>
                <a:effectLst/>
                <a:latin typeface="+mn-lt"/>
                <a:ea typeface="+mn-ea"/>
                <a:cs typeface="+mn-cs"/>
              </a:rPr>
              <a:t>）和“展览品”（</a:t>
            </a:r>
            <a:r>
              <a:rPr lang="en-US" altLang="zh-CN" sz="1200" kern="1200" dirty="0">
                <a:solidFill>
                  <a:schemeClr val="tx1"/>
                </a:solidFill>
                <a:effectLst/>
                <a:latin typeface="+mn-lt"/>
                <a:ea typeface="+mn-ea"/>
                <a:cs typeface="+mn-cs"/>
              </a:rPr>
              <a:t>2700</a:t>
            </a:r>
            <a:r>
              <a:rPr lang="zh-CN" altLang="zh-CN" sz="1200" kern="1200" dirty="0">
                <a:solidFill>
                  <a:schemeClr val="tx1"/>
                </a:solidFill>
                <a:effectLst/>
                <a:latin typeface="+mn-lt"/>
                <a:ea typeface="+mn-ea"/>
                <a:cs typeface="+mn-cs"/>
              </a:rPr>
              <a:t>）的填报要求做了细化，如增加填报暂时进出境货物类别、复运出境或者复运进境日期、海关审核确认书编号等；将预归类预审价全面变更为行政裁定，更换格式；</a:t>
            </a:r>
            <a:endParaRPr lang="en-US" altLang="zh-CN" sz="1200" kern="1200" dirty="0">
              <a:solidFill>
                <a:schemeClr val="tx1"/>
              </a:solidFill>
              <a:effectLst/>
              <a:latin typeface="+mn-lt"/>
              <a:ea typeface="+mn-ea"/>
              <a:cs typeface="+mn-cs"/>
            </a:endParaRPr>
          </a:p>
          <a:p>
            <a:pPr marL="228600" indent="-228600">
              <a:buAutoNum type="arabicPeriod"/>
            </a:pPr>
            <a:r>
              <a:rPr lang="en-US" altLang="zh-CN" sz="1200" kern="1200" dirty="0">
                <a:solidFill>
                  <a:schemeClr val="tx1"/>
                </a:solidFill>
                <a:effectLst/>
                <a:latin typeface="+mn-lt"/>
                <a:ea typeface="+mn-ea"/>
                <a:cs typeface="+mn-cs"/>
              </a:rPr>
              <a:t> </a:t>
            </a:r>
            <a:r>
              <a:rPr lang="zh-CN" altLang="zh-CN" sz="1200" kern="1200" dirty="0">
                <a:solidFill>
                  <a:schemeClr val="tx1"/>
                </a:solidFill>
                <a:effectLst/>
                <a:latin typeface="+mn-lt"/>
                <a:ea typeface="+mn-ea"/>
                <a:cs typeface="+mn-cs"/>
              </a:rPr>
              <a:t>备注栏填报要求内容增加了很多内容</a:t>
            </a:r>
            <a:r>
              <a:rPr lang="zh-CN" altLang="en-US" sz="1200" kern="1200" dirty="0">
                <a:solidFill>
                  <a:schemeClr val="tx1"/>
                </a:solidFill>
                <a:effectLst/>
                <a:latin typeface="+mn-lt"/>
                <a:ea typeface="+mn-ea"/>
                <a:cs typeface="+mn-cs"/>
              </a:rPr>
              <a:t>，</a:t>
            </a:r>
            <a:r>
              <a:rPr lang="zh-CN" altLang="en-US" sz="1200" dirty="0">
                <a:latin typeface="宋体" charset="-122"/>
                <a:ea typeface="宋体" charset="-122"/>
              </a:rPr>
              <a:t>增加“</a:t>
            </a:r>
            <a:r>
              <a:rPr lang="zh-CN" altLang="zh-CN" sz="1200" dirty="0">
                <a:ea typeface="宋体" charset="-122"/>
              </a:rPr>
              <a:t>已经在进入特殊监管区时完成检验的货物在出区入境申报时</a:t>
            </a:r>
            <a:r>
              <a:rPr lang="zh-CN" altLang="en-US" sz="1200" dirty="0">
                <a:latin typeface="宋体" charset="-122"/>
                <a:ea typeface="宋体" charset="-122"/>
              </a:rPr>
              <a:t>”、“</a:t>
            </a:r>
            <a:r>
              <a:rPr lang="zh-CN" altLang="zh-CN" sz="1200" dirty="0">
                <a:ea typeface="宋体" charset="-122"/>
              </a:rPr>
              <a:t>进口直接退运的货物</a:t>
            </a:r>
            <a:r>
              <a:rPr lang="zh-CN" altLang="en-US" sz="1200" dirty="0">
                <a:latin typeface="宋体" charset="-122"/>
                <a:ea typeface="宋体" charset="-122"/>
              </a:rPr>
              <a:t>”、“</a:t>
            </a:r>
            <a:r>
              <a:rPr lang="zh-CN" altLang="zh-CN" sz="1200" dirty="0">
                <a:ea typeface="宋体" charset="-122"/>
              </a:rPr>
              <a:t>企业提供</a:t>
            </a:r>
            <a:r>
              <a:rPr lang="en-US" altLang="zh-CN" sz="1200" dirty="0">
                <a:ea typeface="宋体" charset="-122"/>
              </a:rPr>
              <a:t>ATA</a:t>
            </a:r>
            <a:r>
              <a:rPr lang="zh-CN" altLang="zh-CN" sz="1200" dirty="0">
                <a:ea typeface="宋体" charset="-122"/>
              </a:rPr>
              <a:t>单证册的货物</a:t>
            </a:r>
            <a:r>
              <a:rPr lang="zh-CN" altLang="en-US" sz="1200" dirty="0">
                <a:latin typeface="宋体" charset="-122"/>
                <a:ea typeface="宋体" charset="-122"/>
              </a:rPr>
              <a:t>”、“</a:t>
            </a:r>
            <a:r>
              <a:rPr lang="zh-CN" altLang="zh-CN" sz="1200" dirty="0">
                <a:ea typeface="宋体" charset="-122"/>
              </a:rPr>
              <a:t>不含动物源性低风险生物制品</a:t>
            </a:r>
            <a:r>
              <a:rPr lang="zh-CN" altLang="en-US" sz="1200" dirty="0">
                <a:latin typeface="宋体" charset="-122"/>
                <a:ea typeface="宋体" charset="-122"/>
              </a:rPr>
              <a:t>”、“</a:t>
            </a:r>
            <a:r>
              <a:rPr lang="zh-CN" altLang="zh-CN" sz="1200" dirty="0">
                <a:ea typeface="宋体" charset="-122"/>
              </a:rPr>
              <a:t>货物自境外进入境内特殊监管区或者保税仓库的</a:t>
            </a:r>
            <a:r>
              <a:rPr lang="zh-CN" altLang="en-US" sz="1200" dirty="0">
                <a:latin typeface="宋体" charset="-122"/>
                <a:ea typeface="宋体" charset="-122"/>
              </a:rPr>
              <a:t>”、“</a:t>
            </a:r>
            <a:r>
              <a:rPr lang="zh-CN" altLang="zh-CN" sz="1200" dirty="0">
                <a:ea typeface="宋体" charset="-122"/>
              </a:rPr>
              <a:t>海关特殊监管区域与境内区外之间采用分送集报方式进出的</a:t>
            </a:r>
            <a:r>
              <a:rPr lang="zh-CN" altLang="en-US" sz="1200" dirty="0">
                <a:latin typeface="宋体" charset="-122"/>
                <a:ea typeface="宋体" charset="-122"/>
              </a:rPr>
              <a:t>”等</a:t>
            </a:r>
            <a:r>
              <a:rPr lang="en-US" altLang="zh-CN" sz="1200" b="1" dirty="0">
                <a:solidFill>
                  <a:srgbClr val="FF0000"/>
                </a:solidFill>
                <a:latin typeface="宋体" charset="-122"/>
                <a:ea typeface="宋体" charset="-122"/>
              </a:rPr>
              <a:t>11</a:t>
            </a:r>
            <a:r>
              <a:rPr lang="zh-CN" altLang="en-US" sz="1200" b="1" dirty="0">
                <a:solidFill>
                  <a:srgbClr val="FF0000"/>
                </a:solidFill>
                <a:latin typeface="宋体" charset="-122"/>
                <a:ea typeface="宋体" charset="-122"/>
              </a:rPr>
              <a:t>种</a:t>
            </a:r>
            <a:r>
              <a:rPr lang="zh-CN" altLang="en-US" sz="1200" dirty="0">
                <a:latin typeface="宋体" charset="-122"/>
                <a:ea typeface="宋体" charset="-122"/>
              </a:rPr>
              <a:t>对应具体填报规则的情况</a:t>
            </a:r>
            <a:endParaRPr lang="en-US" altLang="zh-CN" sz="1200" kern="1200" dirty="0">
              <a:solidFill>
                <a:schemeClr val="tx1"/>
              </a:solidFill>
              <a:effectLst/>
              <a:latin typeface="+mn-lt"/>
              <a:ea typeface="+mn-ea"/>
              <a:cs typeface="+mn-cs"/>
            </a:endParaRPr>
          </a:p>
          <a:p>
            <a:pPr marL="228600" indent="-228600">
              <a:buAutoNum type="arabicPeriod"/>
            </a:pPr>
            <a:r>
              <a:rPr lang="zh-CN" altLang="en-US" sz="1200" kern="1200" dirty="0">
                <a:solidFill>
                  <a:schemeClr val="tx1"/>
                </a:solidFill>
                <a:effectLst/>
                <a:latin typeface="+mn-lt"/>
                <a:ea typeface="+mn-ea"/>
                <a:cs typeface="+mn-cs"/>
              </a:rPr>
              <a:t>该项共有</a:t>
            </a:r>
            <a:r>
              <a:rPr lang="en-US" altLang="zh-CN" sz="1200" kern="1200" dirty="0">
                <a:solidFill>
                  <a:schemeClr val="tx1"/>
                </a:solidFill>
                <a:effectLst/>
                <a:latin typeface="+mn-lt"/>
                <a:ea typeface="+mn-ea"/>
                <a:cs typeface="+mn-cs"/>
              </a:rPr>
              <a:t>4</a:t>
            </a:r>
            <a:r>
              <a:rPr lang="zh-CN" altLang="en-US" sz="1200" kern="1200" dirty="0">
                <a:solidFill>
                  <a:schemeClr val="tx1"/>
                </a:solidFill>
                <a:effectLst/>
                <a:latin typeface="+mn-lt"/>
                <a:ea typeface="+mn-ea"/>
                <a:cs typeface="+mn-cs"/>
              </a:rPr>
              <a:t>页，此页为第</a:t>
            </a:r>
            <a:r>
              <a:rPr lang="en-US" altLang="zh-CN" sz="1200" kern="1200" dirty="0">
                <a:solidFill>
                  <a:schemeClr val="tx1"/>
                </a:solidFill>
                <a:effectLst/>
                <a:latin typeface="+mn-lt"/>
                <a:ea typeface="+mn-ea"/>
                <a:cs typeface="+mn-cs"/>
              </a:rPr>
              <a:t>4</a:t>
            </a:r>
            <a:r>
              <a:rPr lang="zh-CN" altLang="en-US" sz="1200" kern="1200" dirty="0">
                <a:solidFill>
                  <a:schemeClr val="tx1"/>
                </a:solidFill>
                <a:effectLst/>
                <a:latin typeface="+mn-lt"/>
                <a:ea typeface="+mn-ea"/>
                <a:cs typeface="+mn-cs"/>
              </a:rPr>
              <a:t>页。</a:t>
            </a:r>
            <a:endParaRPr lang="zh-CN" alt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effectLst/>
              <a:latin typeface="+mn-lt"/>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63</a:t>
            </a:fld>
            <a:endParaRPr lang="zh-CN" altLang="en-US"/>
          </a:p>
        </p:txBody>
      </p:sp>
    </p:spTree>
    <p:extLst>
      <p:ext uri="{BB962C8B-B14F-4D97-AF65-F5344CB8AC3E}">
        <p14:creationId xmlns:p14="http://schemas.microsoft.com/office/powerpoint/2010/main" val="3306335266"/>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kern="1200" dirty="0">
                <a:solidFill>
                  <a:schemeClr val="tx1"/>
                </a:solidFill>
                <a:effectLst/>
                <a:latin typeface="+mn-lt"/>
                <a:ea typeface="+mn-ea"/>
                <a:cs typeface="+mn-cs"/>
              </a:rPr>
              <a:t>该项目数据类型为字符型，最多支持录入</a:t>
            </a:r>
            <a:r>
              <a:rPr lang="en-US" altLang="zh-CN" sz="1200" kern="1200" dirty="0">
                <a:solidFill>
                  <a:schemeClr val="tx1"/>
                </a:solidFill>
                <a:effectLst/>
                <a:latin typeface="+mn-lt"/>
                <a:ea typeface="+mn-ea"/>
                <a:cs typeface="+mn-cs"/>
              </a:rPr>
              <a:t>255</a:t>
            </a:r>
            <a:r>
              <a:rPr lang="zh-CN" altLang="zh-CN" sz="1200" kern="1200" dirty="0">
                <a:solidFill>
                  <a:schemeClr val="tx1"/>
                </a:solidFill>
                <a:effectLst/>
                <a:latin typeface="+mn-lt"/>
                <a:ea typeface="+mn-ea"/>
                <a:cs typeface="+mn-cs"/>
              </a:rPr>
              <a:t>位。</a:t>
            </a:r>
            <a:r>
              <a:rPr lang="zh-CN" altLang="en-US" dirty="0"/>
              <a:t>关检共有</a:t>
            </a:r>
            <a:r>
              <a:rPr lang="zh-CN" altLang="en-US" sz="1200" kern="1200" dirty="0">
                <a:solidFill>
                  <a:schemeClr val="tx1"/>
                </a:solidFill>
                <a:effectLst/>
                <a:latin typeface="+mn-lt"/>
                <a:ea typeface="+mn-ea"/>
                <a:cs typeface="+mn-cs"/>
              </a:rPr>
              <a:t>项目。报关单表体项目。</a:t>
            </a:r>
            <a:endParaRPr lang="en-US" altLang="zh-CN" dirty="0"/>
          </a:p>
          <a:p>
            <a:endParaRPr lang="en-US" altLang="zh-CN" sz="1200" kern="1200" dirty="0">
              <a:solidFill>
                <a:schemeClr val="tx1"/>
              </a:solidFill>
              <a:effectLst/>
              <a:latin typeface="+mn-lt"/>
              <a:ea typeface="+mn-ea"/>
              <a:cs typeface="+mn-cs"/>
            </a:endParaRPr>
          </a:p>
          <a:p>
            <a:r>
              <a:rPr lang="zh-CN" altLang="en-US" sz="1200" kern="1200" dirty="0">
                <a:solidFill>
                  <a:schemeClr val="tx1"/>
                </a:solidFill>
                <a:effectLst/>
                <a:latin typeface="+mn-lt"/>
                <a:ea typeface="+mn-ea"/>
                <a:cs typeface="+mn-cs"/>
              </a:rPr>
              <a:t>该项共有</a:t>
            </a:r>
            <a:r>
              <a:rPr lang="en-US" altLang="zh-CN" sz="1200" kern="1200" dirty="0">
                <a:solidFill>
                  <a:schemeClr val="tx1"/>
                </a:solidFill>
                <a:effectLst/>
                <a:latin typeface="+mn-lt"/>
                <a:ea typeface="+mn-ea"/>
                <a:cs typeface="+mn-cs"/>
              </a:rPr>
              <a:t>2</a:t>
            </a:r>
            <a:r>
              <a:rPr lang="zh-CN" altLang="en-US" sz="1200" kern="1200" dirty="0">
                <a:solidFill>
                  <a:schemeClr val="tx1"/>
                </a:solidFill>
                <a:effectLst/>
                <a:latin typeface="+mn-lt"/>
                <a:ea typeface="+mn-ea"/>
                <a:cs typeface="+mn-cs"/>
              </a:rPr>
              <a:t>页，此页为第</a:t>
            </a:r>
            <a:r>
              <a:rPr lang="en-US" altLang="zh-CN" sz="1200" kern="1200" dirty="0">
                <a:solidFill>
                  <a:schemeClr val="tx1"/>
                </a:solidFill>
                <a:effectLst/>
                <a:latin typeface="+mn-lt"/>
                <a:ea typeface="+mn-ea"/>
                <a:cs typeface="+mn-cs"/>
              </a:rPr>
              <a:t>1</a:t>
            </a:r>
            <a:r>
              <a:rPr lang="zh-CN" altLang="en-US" sz="1200" kern="1200" dirty="0">
                <a:solidFill>
                  <a:schemeClr val="tx1"/>
                </a:solidFill>
                <a:effectLst/>
                <a:latin typeface="+mn-lt"/>
                <a:ea typeface="+mn-ea"/>
                <a:cs typeface="+mn-cs"/>
              </a:rPr>
              <a:t>页。</a:t>
            </a:r>
            <a:endParaRPr lang="zh-CN" alt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effectLst/>
              <a:latin typeface="+mn-lt"/>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64</a:t>
            </a:fld>
            <a:endParaRPr lang="zh-CN" altLang="en-US"/>
          </a:p>
        </p:txBody>
      </p:sp>
    </p:spTree>
    <p:extLst>
      <p:ext uri="{BB962C8B-B14F-4D97-AF65-F5344CB8AC3E}">
        <p14:creationId xmlns:p14="http://schemas.microsoft.com/office/powerpoint/2010/main" val="149325136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kern="1200" dirty="0">
                <a:solidFill>
                  <a:schemeClr val="tx1"/>
                </a:solidFill>
                <a:effectLst/>
                <a:latin typeface="+mn-lt"/>
                <a:ea typeface="+mn-ea"/>
                <a:cs typeface="+mn-cs"/>
              </a:rPr>
              <a:t>该项目数据类型为字符型，最多支持录入</a:t>
            </a:r>
            <a:r>
              <a:rPr lang="en-US" altLang="zh-CN" sz="1200" kern="1200" dirty="0">
                <a:solidFill>
                  <a:schemeClr val="tx1"/>
                </a:solidFill>
                <a:effectLst/>
                <a:latin typeface="+mn-lt"/>
                <a:ea typeface="+mn-ea"/>
                <a:cs typeface="+mn-cs"/>
              </a:rPr>
              <a:t>255</a:t>
            </a:r>
            <a:r>
              <a:rPr lang="zh-CN" altLang="zh-CN" sz="1200" kern="1200" dirty="0">
                <a:solidFill>
                  <a:schemeClr val="tx1"/>
                </a:solidFill>
                <a:effectLst/>
                <a:latin typeface="+mn-lt"/>
                <a:ea typeface="+mn-ea"/>
                <a:cs typeface="+mn-cs"/>
              </a:rPr>
              <a:t>位。</a:t>
            </a:r>
            <a:r>
              <a:rPr lang="zh-CN" altLang="en-US" dirty="0"/>
              <a:t>关检共有</a:t>
            </a:r>
            <a:r>
              <a:rPr lang="zh-CN" altLang="en-US" sz="1200" kern="1200" dirty="0">
                <a:solidFill>
                  <a:schemeClr val="tx1"/>
                </a:solidFill>
                <a:effectLst/>
                <a:latin typeface="+mn-lt"/>
                <a:ea typeface="+mn-ea"/>
                <a:cs typeface="+mn-cs"/>
              </a:rPr>
              <a:t>项目。报关单表体项目。</a:t>
            </a:r>
            <a:endParaRPr lang="en-US" altLang="zh-CN" dirty="0"/>
          </a:p>
          <a:p>
            <a:endParaRPr lang="en-US" altLang="zh-CN" sz="1200" kern="1200" dirty="0">
              <a:solidFill>
                <a:schemeClr val="tx1"/>
              </a:solidFill>
              <a:effectLst/>
              <a:latin typeface="+mn-lt"/>
              <a:ea typeface="+mn-ea"/>
              <a:cs typeface="+mn-cs"/>
            </a:endParaRPr>
          </a:p>
          <a:p>
            <a:r>
              <a:rPr lang="zh-CN" altLang="en-US" sz="1200" kern="1200" dirty="0">
                <a:solidFill>
                  <a:schemeClr val="tx1"/>
                </a:solidFill>
                <a:effectLst/>
                <a:latin typeface="+mn-lt"/>
                <a:ea typeface="+mn-ea"/>
                <a:cs typeface="+mn-cs"/>
              </a:rPr>
              <a:t>该项共有</a:t>
            </a:r>
            <a:r>
              <a:rPr lang="en-US" altLang="zh-CN" sz="1200" kern="1200" dirty="0">
                <a:solidFill>
                  <a:schemeClr val="tx1"/>
                </a:solidFill>
                <a:effectLst/>
                <a:latin typeface="+mn-lt"/>
                <a:ea typeface="+mn-ea"/>
                <a:cs typeface="+mn-cs"/>
              </a:rPr>
              <a:t>2</a:t>
            </a:r>
            <a:r>
              <a:rPr lang="zh-CN" altLang="en-US" sz="1200" kern="1200" dirty="0">
                <a:solidFill>
                  <a:schemeClr val="tx1"/>
                </a:solidFill>
                <a:effectLst/>
                <a:latin typeface="+mn-lt"/>
                <a:ea typeface="+mn-ea"/>
                <a:cs typeface="+mn-cs"/>
              </a:rPr>
              <a:t>页，此页为第</a:t>
            </a:r>
            <a:r>
              <a:rPr lang="en-US" altLang="zh-CN" sz="1200" kern="1200" dirty="0">
                <a:solidFill>
                  <a:schemeClr val="tx1"/>
                </a:solidFill>
                <a:effectLst/>
                <a:latin typeface="+mn-lt"/>
                <a:ea typeface="+mn-ea"/>
                <a:cs typeface="+mn-cs"/>
              </a:rPr>
              <a:t>2</a:t>
            </a:r>
            <a:r>
              <a:rPr lang="zh-CN" altLang="en-US" sz="1200" kern="1200" dirty="0">
                <a:solidFill>
                  <a:schemeClr val="tx1"/>
                </a:solidFill>
                <a:effectLst/>
                <a:latin typeface="+mn-lt"/>
                <a:ea typeface="+mn-ea"/>
                <a:cs typeface="+mn-cs"/>
              </a:rPr>
              <a:t>页。</a:t>
            </a:r>
            <a:endParaRPr lang="zh-CN" alt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effectLst/>
              <a:latin typeface="+mn-lt"/>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65</a:t>
            </a:fld>
            <a:endParaRPr lang="zh-CN" altLang="en-US"/>
          </a:p>
        </p:txBody>
      </p:sp>
    </p:spTree>
    <p:extLst>
      <p:ext uri="{BB962C8B-B14F-4D97-AF65-F5344CB8AC3E}">
        <p14:creationId xmlns:p14="http://schemas.microsoft.com/office/powerpoint/2010/main" val="2551005364"/>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kern="1200" dirty="0">
                <a:solidFill>
                  <a:schemeClr val="tx1"/>
                </a:solidFill>
                <a:effectLst/>
                <a:latin typeface="+mn-lt"/>
                <a:ea typeface="+mn-ea"/>
                <a:cs typeface="+mn-cs"/>
              </a:rPr>
              <a:t>该项目数据类型为</a:t>
            </a:r>
            <a:r>
              <a:rPr lang="en-US" altLang="zh-CN" sz="1200" kern="1200" dirty="0">
                <a:solidFill>
                  <a:schemeClr val="tx1"/>
                </a:solidFill>
                <a:effectLst/>
                <a:latin typeface="+mn-lt"/>
                <a:ea typeface="+mn-ea"/>
                <a:cs typeface="+mn-cs"/>
              </a:rPr>
              <a:t>13</a:t>
            </a:r>
            <a:r>
              <a:rPr lang="zh-CN" altLang="zh-CN" sz="1200" kern="1200" dirty="0">
                <a:solidFill>
                  <a:schemeClr val="tx1"/>
                </a:solidFill>
                <a:effectLst/>
                <a:latin typeface="+mn-lt"/>
                <a:ea typeface="+mn-ea"/>
                <a:cs typeface="+mn-cs"/>
              </a:rPr>
              <a:t>位字符型。</a:t>
            </a:r>
            <a:r>
              <a:rPr lang="zh-CN" altLang="en-US" dirty="0"/>
              <a:t>关检共有</a:t>
            </a:r>
            <a:r>
              <a:rPr lang="zh-CN" altLang="en-US" sz="1200" kern="1200" dirty="0">
                <a:solidFill>
                  <a:schemeClr val="tx1"/>
                </a:solidFill>
                <a:effectLst/>
                <a:latin typeface="+mn-lt"/>
                <a:ea typeface="+mn-ea"/>
                <a:cs typeface="+mn-cs"/>
              </a:rPr>
              <a:t>项目。报关单表体项目。</a:t>
            </a:r>
            <a:endParaRPr lang="en-US" altLang="zh-CN" dirty="0"/>
          </a:p>
          <a:p>
            <a:endParaRPr lang="en-US" altLang="zh-CN" sz="1200" kern="1200" dirty="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66</a:t>
            </a:fld>
            <a:endParaRPr lang="zh-CN" altLang="en-US"/>
          </a:p>
        </p:txBody>
      </p:sp>
    </p:spTree>
    <p:extLst>
      <p:ext uri="{BB962C8B-B14F-4D97-AF65-F5344CB8AC3E}">
        <p14:creationId xmlns:p14="http://schemas.microsoft.com/office/powerpoint/2010/main" val="3955737510"/>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a:t>该项目数据类型为字符型，最长支持录入</a:t>
            </a:r>
            <a:r>
              <a:rPr lang="en-US" altLang="zh-CN" dirty="0"/>
              <a:t>30</a:t>
            </a:r>
            <a:r>
              <a:rPr lang="zh-CN" altLang="en-US" dirty="0"/>
              <a:t>位。</a:t>
            </a:r>
            <a:r>
              <a:rPr lang="zh-CN" altLang="en-US" sz="1200" kern="1200" dirty="0">
                <a:solidFill>
                  <a:schemeClr val="tx1"/>
                </a:solidFill>
                <a:effectLst/>
                <a:latin typeface="+mn-lt"/>
                <a:ea typeface="+mn-ea"/>
                <a:cs typeface="+mn-cs"/>
              </a:rPr>
              <a:t>关务独有项目。报关单表体项目。</a:t>
            </a:r>
            <a:endParaRPr lang="en-US" altLang="zh-CN" dirty="0"/>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67</a:t>
            </a:fld>
            <a:endParaRPr lang="zh-CN" altLang="en-US"/>
          </a:p>
        </p:txBody>
      </p:sp>
    </p:spTree>
    <p:extLst>
      <p:ext uri="{BB962C8B-B14F-4D97-AF65-F5344CB8AC3E}">
        <p14:creationId xmlns:p14="http://schemas.microsoft.com/office/powerpoint/2010/main" val="172367134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a:t>该项目数据类型为</a:t>
            </a:r>
            <a:r>
              <a:rPr lang="en-US" altLang="zh-CN" dirty="0"/>
              <a:t>8</a:t>
            </a:r>
            <a:r>
              <a:rPr lang="zh-CN" altLang="en-US" dirty="0"/>
              <a:t>位字符型。</a:t>
            </a:r>
            <a:r>
              <a:rPr lang="zh-CN" altLang="en-US" sz="1200" kern="1200" dirty="0">
                <a:solidFill>
                  <a:schemeClr val="tx1"/>
                </a:solidFill>
                <a:effectLst/>
                <a:latin typeface="+mn-lt"/>
                <a:ea typeface="+mn-ea"/>
                <a:cs typeface="+mn-cs"/>
              </a:rPr>
              <a:t>关务独有项目。报关单表体项目。</a:t>
            </a:r>
            <a:endParaRPr lang="en-US" altLang="zh-CN" dirty="0"/>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68</a:t>
            </a:fld>
            <a:endParaRPr lang="zh-CN" altLang="en-US"/>
          </a:p>
        </p:txBody>
      </p:sp>
    </p:spTree>
    <p:extLst>
      <p:ext uri="{BB962C8B-B14F-4D97-AF65-F5344CB8AC3E}">
        <p14:creationId xmlns:p14="http://schemas.microsoft.com/office/powerpoint/2010/main" val="3171052072"/>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kern="1200" dirty="0">
                <a:solidFill>
                  <a:schemeClr val="tx1"/>
                </a:solidFill>
                <a:effectLst/>
                <a:latin typeface="+mn-lt"/>
                <a:ea typeface="+mn-ea"/>
                <a:cs typeface="+mn-cs"/>
              </a:rPr>
              <a:t>该项目数据类型为数字型，最多支持录入</a:t>
            </a:r>
            <a:r>
              <a:rPr lang="en-US" altLang="zh-CN" sz="1200" kern="1200" dirty="0">
                <a:solidFill>
                  <a:schemeClr val="tx1"/>
                </a:solidFill>
                <a:effectLst/>
                <a:latin typeface="+mn-lt"/>
                <a:ea typeface="+mn-ea"/>
                <a:cs typeface="+mn-cs"/>
              </a:rPr>
              <a:t>19</a:t>
            </a:r>
            <a:r>
              <a:rPr lang="zh-CN" altLang="zh-CN" sz="1200" kern="1200" dirty="0">
                <a:solidFill>
                  <a:schemeClr val="tx1"/>
                </a:solidFill>
                <a:effectLst/>
                <a:latin typeface="+mn-lt"/>
                <a:ea typeface="+mn-ea"/>
                <a:cs typeface="+mn-cs"/>
              </a:rPr>
              <a:t>位，</a:t>
            </a:r>
            <a:r>
              <a:rPr lang="en-US" altLang="zh-CN" sz="1200" kern="1200" dirty="0">
                <a:solidFill>
                  <a:schemeClr val="tx1"/>
                </a:solidFill>
                <a:effectLst/>
                <a:latin typeface="+mn-lt"/>
                <a:ea typeface="+mn-ea"/>
                <a:cs typeface="+mn-cs"/>
              </a:rPr>
              <a:t>19</a:t>
            </a:r>
            <a:r>
              <a:rPr lang="zh-CN" altLang="zh-CN" sz="1200" kern="1200" dirty="0">
                <a:solidFill>
                  <a:schemeClr val="tx1"/>
                </a:solidFill>
                <a:effectLst/>
                <a:latin typeface="+mn-lt"/>
                <a:ea typeface="+mn-ea"/>
                <a:cs typeface="+mn-cs"/>
              </a:rPr>
              <a:t>位中小数点后最多支持录入</a:t>
            </a:r>
            <a:r>
              <a:rPr lang="en-US" altLang="zh-CN" sz="1200" kern="1200" dirty="0">
                <a:solidFill>
                  <a:schemeClr val="tx1"/>
                </a:solidFill>
                <a:effectLst/>
                <a:latin typeface="+mn-lt"/>
                <a:ea typeface="+mn-ea"/>
                <a:cs typeface="+mn-cs"/>
              </a:rPr>
              <a:t>5</a:t>
            </a:r>
            <a:r>
              <a:rPr lang="zh-CN" altLang="zh-CN" sz="1200" kern="1200" dirty="0">
                <a:solidFill>
                  <a:schemeClr val="tx1"/>
                </a:solidFill>
                <a:effectLst/>
                <a:latin typeface="+mn-lt"/>
                <a:ea typeface="+mn-ea"/>
                <a:cs typeface="+mn-cs"/>
              </a:rPr>
              <a:t>位。</a:t>
            </a:r>
            <a:r>
              <a:rPr lang="zh-CN" altLang="en-US" sz="1200" kern="1200" dirty="0">
                <a:solidFill>
                  <a:schemeClr val="tx1"/>
                </a:solidFill>
                <a:effectLst/>
                <a:latin typeface="+mn-lt"/>
                <a:ea typeface="+mn-ea"/>
                <a:cs typeface="+mn-cs"/>
              </a:rPr>
              <a:t>报关单表体项目。</a:t>
            </a:r>
            <a:endParaRPr lang="en-US" altLang="zh-CN" dirty="0"/>
          </a:p>
          <a:p>
            <a:pPr marL="0" marR="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effectLst/>
              <a:latin typeface="+mn-lt"/>
              <a:ea typeface="+mn-ea"/>
              <a:cs typeface="+mn-cs"/>
            </a:endParaRPr>
          </a:p>
          <a:p>
            <a:r>
              <a:rPr lang="zh-CN" altLang="en-US" dirty="0"/>
              <a:t>关检共有</a:t>
            </a:r>
            <a:r>
              <a:rPr lang="zh-CN" altLang="en-US" sz="1200" kern="1200" dirty="0">
                <a:solidFill>
                  <a:schemeClr val="tx1"/>
                </a:solidFill>
                <a:effectLst/>
                <a:latin typeface="+mn-lt"/>
                <a:ea typeface="+mn-ea"/>
                <a:cs typeface="+mn-cs"/>
              </a:rPr>
              <a:t>项目。</a:t>
            </a:r>
            <a:endParaRPr lang="en-US" altLang="zh-CN" sz="1200" kern="1200" dirty="0">
              <a:solidFill>
                <a:schemeClr val="tx1"/>
              </a:solidFill>
              <a:effectLst/>
              <a:latin typeface="+mn-lt"/>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69</a:t>
            </a:fld>
            <a:endParaRPr lang="zh-CN" altLang="en-US"/>
          </a:p>
        </p:txBody>
      </p:sp>
    </p:spTree>
    <p:extLst>
      <p:ext uri="{BB962C8B-B14F-4D97-AF65-F5344CB8AC3E}">
        <p14:creationId xmlns:p14="http://schemas.microsoft.com/office/powerpoint/2010/main" val="199975376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kern="1200" dirty="0">
                <a:solidFill>
                  <a:schemeClr val="tx1"/>
                </a:solidFill>
                <a:effectLst/>
                <a:latin typeface="+mn-lt"/>
                <a:ea typeface="+mn-ea"/>
                <a:cs typeface="+mn-cs"/>
              </a:rPr>
              <a:t>该项目数据类型为数字型，最多支持录入</a:t>
            </a:r>
            <a:r>
              <a:rPr lang="en-US" altLang="zh-CN" sz="1200" kern="1200" dirty="0">
                <a:solidFill>
                  <a:schemeClr val="tx1"/>
                </a:solidFill>
                <a:effectLst/>
                <a:latin typeface="+mn-lt"/>
                <a:ea typeface="+mn-ea"/>
                <a:cs typeface="+mn-cs"/>
              </a:rPr>
              <a:t>19</a:t>
            </a:r>
            <a:r>
              <a:rPr lang="zh-CN" altLang="zh-CN" sz="1200" kern="1200" dirty="0">
                <a:solidFill>
                  <a:schemeClr val="tx1"/>
                </a:solidFill>
                <a:effectLst/>
                <a:latin typeface="+mn-lt"/>
                <a:ea typeface="+mn-ea"/>
                <a:cs typeface="+mn-cs"/>
              </a:rPr>
              <a:t>位，</a:t>
            </a:r>
            <a:r>
              <a:rPr lang="en-US" altLang="zh-CN" sz="1200" kern="1200" dirty="0">
                <a:solidFill>
                  <a:schemeClr val="tx1"/>
                </a:solidFill>
                <a:effectLst/>
                <a:latin typeface="+mn-lt"/>
                <a:ea typeface="+mn-ea"/>
                <a:cs typeface="+mn-cs"/>
              </a:rPr>
              <a:t>19</a:t>
            </a:r>
            <a:r>
              <a:rPr lang="zh-CN" altLang="zh-CN" sz="1200" kern="1200" dirty="0">
                <a:solidFill>
                  <a:schemeClr val="tx1"/>
                </a:solidFill>
                <a:effectLst/>
                <a:latin typeface="+mn-lt"/>
                <a:ea typeface="+mn-ea"/>
                <a:cs typeface="+mn-cs"/>
              </a:rPr>
              <a:t>位中小数点后最多支持录入</a:t>
            </a:r>
            <a:r>
              <a:rPr lang="en-US" altLang="zh-CN" sz="1200" kern="1200" dirty="0">
                <a:solidFill>
                  <a:schemeClr val="tx1"/>
                </a:solidFill>
                <a:effectLst/>
                <a:latin typeface="+mn-lt"/>
                <a:ea typeface="+mn-ea"/>
                <a:cs typeface="+mn-cs"/>
              </a:rPr>
              <a:t>5</a:t>
            </a:r>
            <a:r>
              <a:rPr lang="zh-CN" altLang="zh-CN" sz="1200" kern="1200" dirty="0">
                <a:solidFill>
                  <a:schemeClr val="tx1"/>
                </a:solidFill>
                <a:effectLst/>
                <a:latin typeface="+mn-lt"/>
                <a:ea typeface="+mn-ea"/>
                <a:cs typeface="+mn-cs"/>
              </a:rPr>
              <a:t>位。</a:t>
            </a:r>
            <a:r>
              <a:rPr lang="zh-CN" altLang="en-US" sz="1200" kern="1200" dirty="0">
                <a:solidFill>
                  <a:schemeClr val="tx1"/>
                </a:solidFill>
                <a:effectLst/>
                <a:latin typeface="+mn-lt"/>
                <a:ea typeface="+mn-ea"/>
                <a:cs typeface="+mn-cs"/>
              </a:rPr>
              <a:t>报关单表体项目。</a:t>
            </a:r>
            <a:endParaRPr lang="en-US" altLang="zh-CN" dirty="0"/>
          </a:p>
          <a:p>
            <a:pPr marL="0" marR="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a:t>关检共有</a:t>
            </a:r>
            <a:r>
              <a:rPr lang="zh-CN" altLang="en-US" sz="1200" kern="1200" dirty="0">
                <a:solidFill>
                  <a:schemeClr val="tx1"/>
                </a:solidFill>
                <a:effectLst/>
                <a:latin typeface="+mn-lt"/>
                <a:ea typeface="+mn-ea"/>
                <a:cs typeface="+mn-cs"/>
              </a:rPr>
              <a:t>项目。</a:t>
            </a:r>
            <a:endParaRPr lang="en-US" altLang="zh-CN" sz="1200" kern="1200" dirty="0">
              <a:solidFill>
                <a:schemeClr val="tx1"/>
              </a:solidFill>
              <a:effectLst/>
              <a:latin typeface="+mn-lt"/>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70</a:t>
            </a:fld>
            <a:endParaRPr lang="zh-CN" altLang="en-US"/>
          </a:p>
        </p:txBody>
      </p:sp>
    </p:spTree>
    <p:extLst>
      <p:ext uri="{BB962C8B-B14F-4D97-AF65-F5344CB8AC3E}">
        <p14:creationId xmlns:p14="http://schemas.microsoft.com/office/powerpoint/2010/main" val="341311214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a:t>《GBT 12406-2008 </a:t>
            </a:r>
            <a:r>
              <a:rPr lang="zh-CN" altLang="en-US" dirty="0"/>
              <a:t>表示货币和资金的代码</a:t>
            </a:r>
            <a:r>
              <a:rPr lang="en-US" altLang="zh-CN" dirty="0"/>
              <a:t>》</a:t>
            </a:r>
            <a:r>
              <a:rPr lang="zh-CN" altLang="en-US" dirty="0"/>
              <a:t>国标字母码。</a:t>
            </a:r>
            <a:r>
              <a:rPr lang="zh-CN" altLang="en-US" sz="1200" kern="1200" dirty="0">
                <a:solidFill>
                  <a:schemeClr val="tx1"/>
                </a:solidFill>
                <a:effectLst/>
                <a:latin typeface="+mn-lt"/>
                <a:ea typeface="+mn-ea"/>
                <a:cs typeface="+mn-cs"/>
              </a:rPr>
              <a:t>报关单表体项目。</a:t>
            </a:r>
            <a:endParaRPr lang="en-US" altLang="zh-CN" dirty="0"/>
          </a:p>
          <a:p>
            <a:endParaRPr lang="en-US" altLang="zh-CN" dirty="0"/>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a:t>关检共有</a:t>
            </a:r>
            <a:r>
              <a:rPr lang="zh-CN" altLang="en-US" sz="1200" kern="1200" dirty="0">
                <a:solidFill>
                  <a:schemeClr val="tx1"/>
                </a:solidFill>
                <a:effectLst/>
                <a:latin typeface="+mn-lt"/>
                <a:ea typeface="+mn-ea"/>
                <a:cs typeface="+mn-cs"/>
              </a:rPr>
              <a:t>项目。</a:t>
            </a:r>
            <a:endParaRPr lang="en-US" altLang="zh-CN" sz="1200" kern="1200" dirty="0">
              <a:solidFill>
                <a:schemeClr val="tx1"/>
              </a:solidFill>
              <a:effectLst/>
              <a:latin typeface="+mn-lt"/>
              <a:ea typeface="+mn-ea"/>
              <a:cs typeface="+mn-cs"/>
            </a:endParaRPr>
          </a:p>
          <a:p>
            <a:r>
              <a:rPr lang="zh-CN" altLang="en-US" dirty="0"/>
              <a:t>提醒注意：原报关</a:t>
            </a:r>
            <a:r>
              <a:rPr lang="en-US" altLang="zh-CN" dirty="0"/>
              <a:t>《</a:t>
            </a:r>
            <a:r>
              <a:rPr lang="zh-CN" altLang="en-US" dirty="0"/>
              <a:t>货币代码表</a:t>
            </a:r>
            <a:r>
              <a:rPr lang="en-US" altLang="zh-CN" dirty="0"/>
              <a:t>》</a:t>
            </a:r>
            <a:r>
              <a:rPr lang="zh-CN" altLang="en-US" dirty="0"/>
              <a:t>和原报检</a:t>
            </a:r>
            <a:r>
              <a:rPr lang="en-US" altLang="zh-CN" dirty="0"/>
              <a:t>《</a:t>
            </a:r>
            <a:r>
              <a:rPr lang="zh-CN" altLang="en-US" dirty="0"/>
              <a:t>货币代码表</a:t>
            </a:r>
            <a:r>
              <a:rPr lang="en-US" altLang="zh-CN" dirty="0"/>
              <a:t>》</a:t>
            </a:r>
            <a:r>
              <a:rPr lang="zh-CN" altLang="en-US" dirty="0"/>
              <a:t>采用</a:t>
            </a:r>
            <a:r>
              <a:rPr lang="en-US" altLang="zh-CN" dirty="0"/>
              <a:t>3</a:t>
            </a:r>
            <a:r>
              <a:rPr lang="zh-CN" altLang="en-US" dirty="0"/>
              <a:t>位数字，新修订的</a:t>
            </a:r>
            <a:r>
              <a:rPr lang="en-US" altLang="zh-CN" dirty="0"/>
              <a:t>《</a:t>
            </a:r>
            <a:r>
              <a:rPr lang="zh-CN" altLang="en-US" dirty="0"/>
              <a:t>货币代码表</a:t>
            </a:r>
            <a:r>
              <a:rPr lang="en-US" altLang="zh-CN" dirty="0"/>
              <a:t>》</a:t>
            </a:r>
            <a:r>
              <a:rPr lang="zh-CN" altLang="en-US" dirty="0"/>
              <a:t>采用</a:t>
            </a:r>
            <a:r>
              <a:rPr lang="en-US" altLang="zh-CN" dirty="0"/>
              <a:t>3</a:t>
            </a:r>
            <a:r>
              <a:rPr lang="zh-CN" altLang="en-US" dirty="0"/>
              <a:t>位字母。例如：币制为美元，“币制”应录入“</a:t>
            </a:r>
            <a:r>
              <a:rPr lang="en-US" altLang="zh-CN" dirty="0"/>
              <a:t>USD”</a:t>
            </a:r>
            <a:r>
              <a:rPr lang="zh-CN" altLang="en-US" dirty="0"/>
              <a:t>而非原报关代码“</a:t>
            </a:r>
            <a:r>
              <a:rPr lang="en-US" altLang="zh-CN" dirty="0"/>
              <a:t>502”</a:t>
            </a:r>
            <a:r>
              <a:rPr lang="zh-CN" altLang="en-US" dirty="0"/>
              <a:t>或原报检代码“</a:t>
            </a:r>
            <a:r>
              <a:rPr lang="en-US" altLang="zh-CN" dirty="0"/>
              <a:t>840”</a:t>
            </a:r>
            <a:r>
              <a:rPr lang="zh-CN" altLang="en-US" dirty="0"/>
              <a:t>。</a:t>
            </a:r>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71</a:t>
            </a:fld>
            <a:endParaRPr lang="zh-CN" altLang="en-US"/>
          </a:p>
        </p:txBody>
      </p:sp>
    </p:spTree>
    <p:extLst>
      <p:ext uri="{BB962C8B-B14F-4D97-AF65-F5344CB8AC3E}">
        <p14:creationId xmlns:p14="http://schemas.microsoft.com/office/powerpoint/2010/main" val="359427283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该项目数据类型为字符型，最多支持录入</a:t>
            </a:r>
            <a:r>
              <a:rPr lang="en-US" altLang="zh-CN" dirty="0"/>
              <a:t>255</a:t>
            </a:r>
            <a:r>
              <a:rPr lang="zh-CN" altLang="en-US" dirty="0"/>
              <a:t>位。</a:t>
            </a:r>
            <a:endParaRPr lang="en-US" altLang="zh-CN" dirty="0"/>
          </a:p>
          <a:p>
            <a:r>
              <a:rPr lang="zh-CN" altLang="en-US" sz="1200" kern="1200" dirty="0">
                <a:solidFill>
                  <a:schemeClr val="tx1"/>
                </a:solidFill>
                <a:effectLst/>
                <a:latin typeface="+mn-lt"/>
                <a:ea typeface="+mn-ea"/>
                <a:cs typeface="+mn-cs"/>
              </a:rPr>
              <a:t>关务独有项目。</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a:solidFill>
                  <a:schemeClr val="tx1"/>
                </a:solidFill>
                <a:effectLst/>
                <a:latin typeface="+mn-lt"/>
                <a:ea typeface="+mn-ea"/>
                <a:cs typeface="+mn-cs"/>
              </a:rPr>
              <a:t>报关单表体项目。</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kern="1200" dirty="0">
                <a:solidFill>
                  <a:schemeClr val="tx1"/>
                </a:solidFill>
                <a:effectLst/>
                <a:latin typeface="+mn-lt"/>
                <a:ea typeface="+mn-ea"/>
                <a:cs typeface="+mn-cs"/>
              </a:rPr>
              <a:t>主要增加了检验检疫对已获</a:t>
            </a:r>
            <a:r>
              <a:rPr lang="en-US" altLang="zh-CN" sz="1200" kern="1200" dirty="0">
                <a:solidFill>
                  <a:schemeClr val="tx1"/>
                </a:solidFill>
                <a:effectLst/>
                <a:latin typeface="+mn-lt"/>
                <a:ea typeface="+mn-ea"/>
                <a:cs typeface="+mn-cs"/>
              </a:rPr>
              <a:t>3C</a:t>
            </a:r>
            <a:r>
              <a:rPr lang="zh-CN" altLang="zh-CN" sz="1200" kern="1200" dirty="0">
                <a:solidFill>
                  <a:schemeClr val="tx1"/>
                </a:solidFill>
                <a:effectLst/>
                <a:latin typeface="+mn-lt"/>
                <a:ea typeface="+mn-ea"/>
                <a:cs typeface="+mn-cs"/>
              </a:rPr>
              <a:t>认证的机动车辆申报进口时的填报要求</a:t>
            </a:r>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72</a:t>
            </a:fld>
            <a:endParaRPr lang="zh-CN" altLang="en-US"/>
          </a:p>
        </p:txBody>
      </p:sp>
    </p:spTree>
    <p:extLst>
      <p:ext uri="{BB962C8B-B14F-4D97-AF65-F5344CB8AC3E}">
        <p14:creationId xmlns:p14="http://schemas.microsoft.com/office/powerpoint/2010/main" val="34954551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kern="1200" dirty="0">
                <a:solidFill>
                  <a:schemeClr val="tx1"/>
                </a:solidFill>
                <a:effectLst/>
                <a:latin typeface="+mn-lt"/>
                <a:ea typeface="+mn-ea"/>
                <a:cs typeface="+mn-cs"/>
              </a:rPr>
              <a:t>该项目数据类型为</a:t>
            </a:r>
            <a:r>
              <a:rPr lang="en-US" altLang="zh-CN" sz="1200" kern="1200" dirty="0">
                <a:solidFill>
                  <a:schemeClr val="tx1"/>
                </a:solidFill>
                <a:effectLst/>
                <a:latin typeface="+mn-lt"/>
                <a:ea typeface="+mn-ea"/>
                <a:cs typeface="+mn-cs"/>
              </a:rPr>
              <a:t>4</a:t>
            </a:r>
            <a:r>
              <a:rPr lang="zh-CN" altLang="zh-CN" sz="1200" kern="1200" dirty="0">
                <a:solidFill>
                  <a:schemeClr val="tx1"/>
                </a:solidFill>
                <a:effectLst/>
                <a:latin typeface="+mn-lt"/>
                <a:ea typeface="+mn-ea"/>
                <a:cs typeface="+mn-cs"/>
              </a:rPr>
              <a:t>位字符型。</a:t>
            </a:r>
            <a:r>
              <a:rPr lang="zh-CN" altLang="en-US" sz="1200" kern="1200" dirty="0">
                <a:solidFill>
                  <a:schemeClr val="tx1"/>
                </a:solidFill>
                <a:effectLst/>
                <a:latin typeface="+mn-lt"/>
                <a:ea typeface="+mn-ea"/>
                <a:cs typeface="+mn-cs"/>
              </a:rPr>
              <a:t>关务独有项目。</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a:solidFill>
                  <a:schemeClr val="tx1"/>
                </a:solidFill>
                <a:effectLst/>
                <a:latin typeface="+mn-lt"/>
                <a:ea typeface="+mn-ea"/>
                <a:cs typeface="+mn-cs"/>
              </a:rPr>
              <a:t>报关单表头项目。</a:t>
            </a:r>
            <a:endParaRPr lang="zh-CN" altLang="zh-CN" sz="1200" kern="1200" dirty="0">
              <a:solidFill>
                <a:schemeClr val="tx1"/>
              </a:solidFill>
              <a:effectLst/>
              <a:latin typeface="+mn-lt"/>
              <a:ea typeface="+mn-ea"/>
              <a:cs typeface="+mn-cs"/>
            </a:endParaRPr>
          </a:p>
          <a:p>
            <a:r>
              <a:rPr lang="zh-CN" altLang="zh-CN" sz="1200" kern="1200" dirty="0">
                <a:solidFill>
                  <a:schemeClr val="tx1"/>
                </a:solidFill>
                <a:effectLst/>
                <a:latin typeface="+mn-lt"/>
                <a:ea typeface="+mn-ea"/>
                <a:cs typeface="+mn-cs"/>
              </a:rPr>
              <a:t>《关区代码表》由三部分组成，即关区代码、关区名称和关区简称。</a:t>
            </a:r>
          </a:p>
          <a:p>
            <a:r>
              <a:rPr lang="zh-CN" altLang="zh-CN" sz="1200" kern="1200" dirty="0">
                <a:solidFill>
                  <a:schemeClr val="tx1"/>
                </a:solidFill>
                <a:effectLst/>
                <a:latin typeface="+mn-lt"/>
                <a:ea typeface="+mn-ea"/>
                <a:cs typeface="+mn-cs"/>
              </a:rPr>
              <a:t>（一）关区代码：由四位数字组成，前两位采用直属海关关别代码，后两位为隶属海关或海关监管场所的代码。</a:t>
            </a:r>
          </a:p>
          <a:p>
            <a:r>
              <a:rPr lang="zh-CN" altLang="zh-CN" sz="1200" kern="1200" dirty="0">
                <a:solidFill>
                  <a:schemeClr val="tx1"/>
                </a:solidFill>
                <a:effectLst/>
                <a:latin typeface="+mn-lt"/>
                <a:ea typeface="+mn-ea"/>
                <a:cs typeface="+mn-cs"/>
              </a:rPr>
              <a:t>（二）关区名称：直属海关、隶属海关或海关监管场所的中文名称。</a:t>
            </a:r>
          </a:p>
          <a:p>
            <a:r>
              <a:rPr lang="zh-CN" altLang="zh-CN" sz="1200" kern="1200" dirty="0">
                <a:solidFill>
                  <a:schemeClr val="tx1"/>
                </a:solidFill>
                <a:effectLst/>
                <a:latin typeface="+mn-lt"/>
                <a:ea typeface="+mn-ea"/>
                <a:cs typeface="+mn-cs"/>
              </a:rPr>
              <a:t>（三）关区简称：关区的中文简称，一般为</a:t>
            </a:r>
            <a:r>
              <a:rPr lang="en-US" altLang="zh-CN" sz="1200" kern="1200" dirty="0">
                <a:solidFill>
                  <a:schemeClr val="tx1"/>
                </a:solidFill>
                <a:effectLst/>
                <a:latin typeface="+mn-lt"/>
                <a:ea typeface="+mn-ea"/>
                <a:cs typeface="+mn-cs"/>
              </a:rPr>
              <a:t>4</a:t>
            </a:r>
            <a:r>
              <a:rPr lang="zh-CN" altLang="zh-CN" sz="1200" kern="1200" dirty="0">
                <a:solidFill>
                  <a:schemeClr val="tx1"/>
                </a:solidFill>
                <a:effectLst/>
                <a:latin typeface="+mn-lt"/>
                <a:ea typeface="+mn-ea"/>
                <a:cs typeface="+mn-cs"/>
              </a:rPr>
              <a:t>个汉字。</a:t>
            </a:r>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10</a:t>
            </a:fld>
            <a:endParaRPr lang="zh-CN" altLang="en-US"/>
          </a:p>
        </p:txBody>
      </p:sp>
    </p:spTree>
    <p:extLst>
      <p:ext uri="{BB962C8B-B14F-4D97-AF65-F5344CB8AC3E}">
        <p14:creationId xmlns:p14="http://schemas.microsoft.com/office/powerpoint/2010/main" val="970720535"/>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a:t>该项目数据类型为字符型，最多支持录入</a:t>
            </a:r>
            <a:r>
              <a:rPr lang="en-US" altLang="zh-CN" dirty="0"/>
              <a:t>255</a:t>
            </a:r>
            <a:r>
              <a:rPr lang="zh-CN" altLang="en-US" dirty="0"/>
              <a:t>位。</a:t>
            </a:r>
            <a:r>
              <a:rPr lang="zh-CN" altLang="en-US" sz="1200" kern="1200" dirty="0">
                <a:solidFill>
                  <a:schemeClr val="tx1"/>
                </a:solidFill>
                <a:effectLst/>
                <a:latin typeface="+mn-lt"/>
                <a:ea typeface="+mn-ea"/>
                <a:cs typeface="+mn-cs"/>
              </a:rPr>
              <a:t>关务独有项目。报关单表体项目。</a:t>
            </a:r>
            <a:endParaRPr lang="zh-CN" altLang="zh-CN" sz="1200" kern="1200" dirty="0">
              <a:solidFill>
                <a:schemeClr val="tx1"/>
              </a:solidFill>
              <a:effectLst/>
              <a:latin typeface="+mn-lt"/>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73</a:t>
            </a:fld>
            <a:endParaRPr lang="zh-CN" altLang="en-US"/>
          </a:p>
        </p:txBody>
      </p:sp>
    </p:spTree>
    <p:extLst>
      <p:ext uri="{BB962C8B-B14F-4D97-AF65-F5344CB8AC3E}">
        <p14:creationId xmlns:p14="http://schemas.microsoft.com/office/powerpoint/2010/main" val="1990543711"/>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a:t>该项目数据类型为数字型，最多支持录入</a:t>
            </a:r>
            <a:r>
              <a:rPr lang="en-US" altLang="zh-CN" dirty="0"/>
              <a:t>19</a:t>
            </a:r>
            <a:r>
              <a:rPr lang="zh-CN" altLang="en-US" dirty="0"/>
              <a:t>位，</a:t>
            </a:r>
            <a:r>
              <a:rPr lang="en-US" altLang="zh-CN" dirty="0"/>
              <a:t>19</a:t>
            </a:r>
            <a:r>
              <a:rPr lang="zh-CN" altLang="en-US" dirty="0"/>
              <a:t>位中小数点后最多支持录入</a:t>
            </a:r>
            <a:r>
              <a:rPr lang="en-US" altLang="zh-CN" dirty="0"/>
              <a:t>5</a:t>
            </a:r>
            <a:r>
              <a:rPr lang="zh-CN" altLang="en-US" dirty="0"/>
              <a:t>位。</a:t>
            </a:r>
            <a:r>
              <a:rPr lang="zh-CN" altLang="en-US" sz="1200" kern="1200" dirty="0">
                <a:solidFill>
                  <a:schemeClr val="tx1"/>
                </a:solidFill>
                <a:effectLst/>
                <a:latin typeface="+mn-lt"/>
                <a:ea typeface="+mn-ea"/>
                <a:cs typeface="+mn-cs"/>
              </a:rPr>
              <a:t>关务独有项目。报关单表体项目。</a:t>
            </a:r>
            <a:endParaRPr lang="zh-CN" altLang="zh-CN" sz="1200" kern="1200" dirty="0">
              <a:solidFill>
                <a:schemeClr val="tx1"/>
              </a:solidFill>
              <a:effectLst/>
              <a:latin typeface="+mn-lt"/>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74</a:t>
            </a:fld>
            <a:endParaRPr lang="zh-CN" altLang="en-US"/>
          </a:p>
        </p:txBody>
      </p:sp>
    </p:spTree>
    <p:extLst>
      <p:ext uri="{BB962C8B-B14F-4D97-AF65-F5344CB8AC3E}">
        <p14:creationId xmlns:p14="http://schemas.microsoft.com/office/powerpoint/2010/main" val="217319703"/>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a:t>该项目数据类型为</a:t>
            </a:r>
            <a:r>
              <a:rPr lang="en-US" altLang="zh-CN" dirty="0"/>
              <a:t>3</a:t>
            </a:r>
            <a:r>
              <a:rPr lang="zh-CN" altLang="en-US" dirty="0"/>
              <a:t>位字符型。</a:t>
            </a:r>
            <a:r>
              <a:rPr lang="zh-CN" altLang="en-US" sz="1200" kern="1200" dirty="0">
                <a:solidFill>
                  <a:schemeClr val="tx1"/>
                </a:solidFill>
                <a:effectLst/>
                <a:latin typeface="+mn-lt"/>
                <a:ea typeface="+mn-ea"/>
                <a:cs typeface="+mn-cs"/>
              </a:rPr>
              <a:t>关务独有项目。报关单表体项目。</a:t>
            </a:r>
            <a:endParaRPr lang="zh-CN" altLang="zh-CN" sz="1200" kern="1200" dirty="0">
              <a:solidFill>
                <a:schemeClr val="tx1"/>
              </a:solidFill>
              <a:effectLst/>
              <a:latin typeface="+mn-lt"/>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75</a:t>
            </a:fld>
            <a:endParaRPr lang="zh-CN" altLang="en-US"/>
          </a:p>
        </p:txBody>
      </p:sp>
    </p:spTree>
    <p:extLst>
      <p:ext uri="{BB962C8B-B14F-4D97-AF65-F5344CB8AC3E}">
        <p14:creationId xmlns:p14="http://schemas.microsoft.com/office/powerpoint/2010/main" val="124793915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a:t>该项目数据类型为数字型，最多支持录入</a:t>
            </a:r>
            <a:r>
              <a:rPr lang="en-US" altLang="zh-CN" dirty="0"/>
              <a:t>19</a:t>
            </a:r>
            <a:r>
              <a:rPr lang="zh-CN" altLang="en-US" dirty="0"/>
              <a:t>位，</a:t>
            </a:r>
            <a:r>
              <a:rPr lang="en-US" altLang="zh-CN" dirty="0"/>
              <a:t>19</a:t>
            </a:r>
            <a:r>
              <a:rPr lang="zh-CN" altLang="en-US" dirty="0"/>
              <a:t>位中小数点后最多支持录入</a:t>
            </a:r>
            <a:r>
              <a:rPr lang="en-US" altLang="zh-CN" dirty="0"/>
              <a:t>5</a:t>
            </a:r>
            <a:r>
              <a:rPr lang="zh-CN" altLang="en-US" dirty="0"/>
              <a:t>位。</a:t>
            </a:r>
            <a:r>
              <a:rPr lang="zh-CN" altLang="en-US" sz="1200" kern="1200" dirty="0">
                <a:solidFill>
                  <a:schemeClr val="tx1"/>
                </a:solidFill>
                <a:effectLst/>
                <a:latin typeface="+mn-lt"/>
                <a:ea typeface="+mn-ea"/>
                <a:cs typeface="+mn-cs"/>
              </a:rPr>
              <a:t>关务独有项目。报关单表体项目。</a:t>
            </a:r>
            <a:endParaRPr lang="zh-CN" altLang="zh-CN" sz="1200" kern="1200" dirty="0">
              <a:solidFill>
                <a:schemeClr val="tx1"/>
              </a:solidFill>
              <a:effectLst/>
              <a:latin typeface="+mn-lt"/>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76</a:t>
            </a:fld>
            <a:endParaRPr lang="zh-CN" altLang="en-US"/>
          </a:p>
        </p:txBody>
      </p:sp>
    </p:spTree>
    <p:extLst>
      <p:ext uri="{BB962C8B-B14F-4D97-AF65-F5344CB8AC3E}">
        <p14:creationId xmlns:p14="http://schemas.microsoft.com/office/powerpoint/2010/main" val="3870367123"/>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a:t>海关根据国家标准修订的</a:t>
            </a:r>
            <a:r>
              <a:rPr lang="en-US" altLang="zh-CN" dirty="0"/>
              <a:t>《</a:t>
            </a:r>
            <a:r>
              <a:rPr lang="zh-CN" altLang="en-US" dirty="0"/>
              <a:t>国别（地区）代码表</a:t>
            </a:r>
            <a:r>
              <a:rPr lang="en-US" altLang="zh-CN" dirty="0"/>
              <a:t>》</a:t>
            </a:r>
            <a:r>
              <a:rPr lang="zh-CN" altLang="en-US" dirty="0"/>
              <a:t>由</a:t>
            </a:r>
            <a:r>
              <a:rPr lang="en-US" altLang="zh-CN" dirty="0"/>
              <a:t>3</a:t>
            </a:r>
            <a:r>
              <a:rPr lang="zh-CN" altLang="en-US" dirty="0"/>
              <a:t>位英文构成。</a:t>
            </a:r>
            <a:r>
              <a:rPr lang="zh-CN" altLang="en-US" sz="1200" kern="1200" dirty="0">
                <a:solidFill>
                  <a:schemeClr val="tx1"/>
                </a:solidFill>
                <a:effectLst/>
                <a:latin typeface="+mn-lt"/>
                <a:ea typeface="+mn-ea"/>
                <a:cs typeface="+mn-cs"/>
              </a:rPr>
              <a:t>报关单表体项目。</a:t>
            </a:r>
            <a:endParaRPr lang="en-US" altLang="zh-CN" dirty="0"/>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a:t>关检共有</a:t>
            </a:r>
            <a:r>
              <a:rPr lang="zh-CN" altLang="en-US" sz="1200" kern="1200" dirty="0">
                <a:solidFill>
                  <a:schemeClr val="tx1"/>
                </a:solidFill>
                <a:effectLst/>
                <a:latin typeface="+mn-lt"/>
                <a:ea typeface="+mn-ea"/>
                <a:cs typeface="+mn-cs"/>
              </a:rPr>
              <a:t>项目。</a:t>
            </a:r>
            <a:endParaRPr lang="en-US" altLang="zh-CN" sz="1200" kern="1200" dirty="0">
              <a:solidFill>
                <a:schemeClr val="tx1"/>
              </a:solidFill>
              <a:effectLst/>
              <a:latin typeface="+mn-lt"/>
              <a:ea typeface="+mn-ea"/>
              <a:cs typeface="+mn-cs"/>
            </a:endParaRPr>
          </a:p>
          <a:p>
            <a:r>
              <a:rPr lang="zh-CN" altLang="en-US" dirty="0"/>
              <a:t>提醒注意：原报关和原报检的</a:t>
            </a:r>
            <a:r>
              <a:rPr lang="en-US" altLang="zh-CN" dirty="0"/>
              <a:t>《</a:t>
            </a:r>
            <a:r>
              <a:rPr lang="zh-CN" altLang="en-US" dirty="0"/>
              <a:t>国别（地区）代码表</a:t>
            </a:r>
            <a:r>
              <a:rPr lang="en-US" altLang="zh-CN" dirty="0"/>
              <a:t>》</a:t>
            </a:r>
            <a:r>
              <a:rPr lang="zh-CN" altLang="en-US" dirty="0"/>
              <a:t>均由</a:t>
            </a:r>
            <a:r>
              <a:rPr lang="en-US" altLang="zh-CN" dirty="0"/>
              <a:t>3</a:t>
            </a:r>
            <a:r>
              <a:rPr lang="zh-CN" altLang="en-US" dirty="0"/>
              <a:t>位数字构成，修订后的代码由</a:t>
            </a:r>
            <a:r>
              <a:rPr lang="en-US" altLang="zh-CN" dirty="0"/>
              <a:t>3</a:t>
            </a:r>
            <a:r>
              <a:rPr lang="zh-CN" altLang="en-US" dirty="0"/>
              <a:t>位英文字母构成。例如：原报关</a:t>
            </a:r>
            <a:r>
              <a:rPr lang="en-US" altLang="zh-CN" dirty="0"/>
              <a:t>《</a:t>
            </a:r>
            <a:r>
              <a:rPr lang="zh-CN" altLang="en-US" dirty="0"/>
              <a:t>国别（地区）代码表</a:t>
            </a:r>
            <a:r>
              <a:rPr lang="en-US" altLang="zh-CN" dirty="0"/>
              <a:t>》</a:t>
            </a:r>
            <a:r>
              <a:rPr lang="zh-CN" altLang="en-US" dirty="0"/>
              <a:t>中美国代码为“</a:t>
            </a:r>
            <a:r>
              <a:rPr lang="en-US" altLang="zh-CN" dirty="0"/>
              <a:t>502-</a:t>
            </a:r>
            <a:r>
              <a:rPr lang="zh-CN" altLang="en-US" dirty="0"/>
              <a:t>美国”，原报检</a:t>
            </a:r>
            <a:r>
              <a:rPr lang="en-US" altLang="zh-CN" dirty="0"/>
              <a:t>《</a:t>
            </a:r>
            <a:r>
              <a:rPr lang="zh-CN" altLang="en-US" dirty="0"/>
              <a:t>国别（地区）代码表</a:t>
            </a:r>
            <a:r>
              <a:rPr lang="en-US" altLang="zh-CN" dirty="0"/>
              <a:t>》</a:t>
            </a:r>
            <a:r>
              <a:rPr lang="zh-CN" altLang="en-US" dirty="0"/>
              <a:t>中美国代码为“</a:t>
            </a:r>
            <a:r>
              <a:rPr lang="en-US" altLang="zh-CN" dirty="0"/>
              <a:t>840-</a:t>
            </a:r>
            <a:r>
              <a:rPr lang="zh-CN" altLang="en-US" dirty="0"/>
              <a:t>美国”，修订后</a:t>
            </a:r>
            <a:r>
              <a:rPr lang="en-US" altLang="zh-CN" dirty="0"/>
              <a:t>《</a:t>
            </a:r>
            <a:r>
              <a:rPr lang="zh-CN" altLang="en-US" dirty="0"/>
              <a:t>国别（地区）代码表</a:t>
            </a:r>
            <a:r>
              <a:rPr lang="en-US" altLang="zh-CN" dirty="0"/>
              <a:t>》</a:t>
            </a:r>
            <a:r>
              <a:rPr lang="zh-CN" altLang="en-US" dirty="0"/>
              <a:t>中美国代码为“</a:t>
            </a:r>
            <a:r>
              <a:rPr lang="en-US" altLang="zh-CN" dirty="0"/>
              <a:t>USA-</a:t>
            </a:r>
            <a:r>
              <a:rPr lang="zh-CN" altLang="en-US" dirty="0"/>
              <a:t>美国”。</a:t>
            </a:r>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77</a:t>
            </a:fld>
            <a:endParaRPr lang="zh-CN" altLang="en-US"/>
          </a:p>
        </p:txBody>
      </p:sp>
    </p:spTree>
    <p:extLst>
      <p:ext uri="{BB962C8B-B14F-4D97-AF65-F5344CB8AC3E}">
        <p14:creationId xmlns:p14="http://schemas.microsoft.com/office/powerpoint/2010/main" val="23937340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kern="1200" dirty="0">
                <a:solidFill>
                  <a:schemeClr val="tx1"/>
                </a:solidFill>
                <a:effectLst/>
                <a:latin typeface="+mn-lt"/>
                <a:ea typeface="+mn-ea"/>
                <a:cs typeface="+mn-cs"/>
              </a:rPr>
              <a:t>该项目数据类型为</a:t>
            </a:r>
            <a:r>
              <a:rPr lang="en-US" altLang="zh-CN" sz="1200" kern="1200" dirty="0">
                <a:solidFill>
                  <a:schemeClr val="tx1"/>
                </a:solidFill>
                <a:effectLst/>
                <a:latin typeface="+mn-lt"/>
                <a:ea typeface="+mn-ea"/>
                <a:cs typeface="+mn-cs"/>
              </a:rPr>
              <a:t>3</a:t>
            </a:r>
            <a:r>
              <a:rPr lang="zh-CN" altLang="zh-CN" sz="1200" kern="1200" dirty="0">
                <a:solidFill>
                  <a:schemeClr val="tx1"/>
                </a:solidFill>
                <a:effectLst/>
                <a:latin typeface="+mn-lt"/>
                <a:ea typeface="+mn-ea"/>
                <a:cs typeface="+mn-cs"/>
              </a:rPr>
              <a:t>位字符型。</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a:solidFill>
                  <a:schemeClr val="tx1"/>
                </a:solidFill>
                <a:effectLst/>
                <a:latin typeface="+mn-lt"/>
                <a:ea typeface="+mn-ea"/>
                <a:cs typeface="+mn-cs"/>
              </a:rPr>
              <a:t>关务独有项目。</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a:solidFill>
                  <a:schemeClr val="tx1"/>
                </a:solidFill>
                <a:effectLst/>
                <a:latin typeface="+mn-lt"/>
                <a:ea typeface="+mn-ea"/>
                <a:cs typeface="+mn-cs"/>
              </a:rPr>
              <a:t>报关单表体项目。</a:t>
            </a:r>
            <a:endParaRPr lang="zh-CN" altLang="zh-CN" sz="1200" kern="1200" dirty="0">
              <a:solidFill>
                <a:schemeClr val="tx1"/>
              </a:solidFill>
              <a:effectLst/>
              <a:latin typeface="+mn-lt"/>
              <a:ea typeface="+mn-ea"/>
              <a:cs typeface="+mn-cs"/>
            </a:endParaRPr>
          </a:p>
          <a:p>
            <a:r>
              <a:rPr lang="zh-CN" altLang="en-US" dirty="0"/>
              <a:t>海关根据国家标准修订的</a:t>
            </a:r>
            <a:r>
              <a:rPr lang="en-US" altLang="zh-CN" dirty="0"/>
              <a:t>《</a:t>
            </a:r>
            <a:r>
              <a:rPr lang="zh-CN" altLang="en-US" dirty="0"/>
              <a:t>国别（地区）代码表</a:t>
            </a:r>
            <a:r>
              <a:rPr lang="en-US" altLang="zh-CN" dirty="0"/>
              <a:t>》</a:t>
            </a:r>
            <a:r>
              <a:rPr lang="zh-CN" altLang="en-US" dirty="0"/>
              <a:t>由</a:t>
            </a:r>
            <a:r>
              <a:rPr lang="en-US" altLang="zh-CN" dirty="0"/>
              <a:t>3</a:t>
            </a:r>
            <a:r>
              <a:rPr lang="zh-CN" altLang="en-US" dirty="0"/>
              <a:t>位英文构成。</a:t>
            </a:r>
          </a:p>
          <a:p>
            <a:r>
              <a:rPr lang="zh-CN" altLang="en-US" dirty="0"/>
              <a:t>提醒注意：原海关和原检验检疫</a:t>
            </a:r>
            <a:r>
              <a:rPr lang="en-US" altLang="zh-CN" dirty="0"/>
              <a:t>《</a:t>
            </a:r>
            <a:r>
              <a:rPr lang="zh-CN" altLang="en-US" dirty="0"/>
              <a:t>国别（地区）代码表</a:t>
            </a:r>
            <a:r>
              <a:rPr lang="en-US" altLang="zh-CN" dirty="0"/>
              <a:t>》</a:t>
            </a:r>
            <a:r>
              <a:rPr lang="zh-CN" altLang="en-US" dirty="0"/>
              <a:t>均由</a:t>
            </a:r>
            <a:r>
              <a:rPr lang="en-US" altLang="zh-CN" dirty="0"/>
              <a:t>3</a:t>
            </a:r>
            <a:r>
              <a:rPr lang="zh-CN" altLang="en-US" dirty="0"/>
              <a:t>位数字构成，修订后的代码由</a:t>
            </a:r>
            <a:r>
              <a:rPr lang="en-US" altLang="zh-CN" dirty="0"/>
              <a:t>3</a:t>
            </a:r>
            <a:r>
              <a:rPr lang="zh-CN" altLang="en-US" dirty="0"/>
              <a:t>位英文字母构成。例如：原海关</a:t>
            </a:r>
            <a:r>
              <a:rPr lang="en-US" altLang="zh-CN" dirty="0"/>
              <a:t>《</a:t>
            </a:r>
            <a:r>
              <a:rPr lang="zh-CN" altLang="en-US" dirty="0"/>
              <a:t>国别（地区）代码表</a:t>
            </a:r>
            <a:r>
              <a:rPr lang="en-US" altLang="zh-CN" dirty="0"/>
              <a:t>》</a:t>
            </a:r>
            <a:r>
              <a:rPr lang="zh-CN" altLang="en-US" dirty="0"/>
              <a:t>中美国代码为“</a:t>
            </a:r>
            <a:r>
              <a:rPr lang="en-US" altLang="zh-CN" dirty="0"/>
              <a:t>502”</a:t>
            </a:r>
            <a:r>
              <a:rPr lang="zh-CN" altLang="en-US" dirty="0"/>
              <a:t>，原检验检疫</a:t>
            </a:r>
            <a:r>
              <a:rPr lang="en-US" altLang="zh-CN" dirty="0"/>
              <a:t>《</a:t>
            </a:r>
            <a:r>
              <a:rPr lang="zh-CN" altLang="en-US" dirty="0"/>
              <a:t>国别（地区）代码表</a:t>
            </a:r>
            <a:r>
              <a:rPr lang="en-US" altLang="zh-CN" dirty="0"/>
              <a:t>》</a:t>
            </a:r>
            <a:r>
              <a:rPr lang="zh-CN" altLang="en-US" dirty="0"/>
              <a:t>中美国代码为“</a:t>
            </a:r>
            <a:r>
              <a:rPr lang="en-US" altLang="zh-CN" dirty="0"/>
              <a:t>840”</a:t>
            </a:r>
            <a:r>
              <a:rPr lang="zh-CN" altLang="en-US" dirty="0"/>
              <a:t>，修订后</a:t>
            </a:r>
            <a:r>
              <a:rPr lang="en-US" altLang="zh-CN" dirty="0"/>
              <a:t>《</a:t>
            </a:r>
            <a:r>
              <a:rPr lang="zh-CN" altLang="en-US" dirty="0"/>
              <a:t>国别（地区）代码表</a:t>
            </a:r>
            <a:r>
              <a:rPr lang="en-US" altLang="zh-CN" dirty="0"/>
              <a:t>》</a:t>
            </a:r>
            <a:r>
              <a:rPr lang="zh-CN" altLang="en-US" dirty="0"/>
              <a:t>中美国代码为“</a:t>
            </a:r>
            <a:r>
              <a:rPr lang="en-US" altLang="zh-CN" dirty="0"/>
              <a:t>USA”</a:t>
            </a:r>
            <a:r>
              <a:rPr lang="zh-CN" altLang="en-US" dirty="0"/>
              <a:t>。</a:t>
            </a:r>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78</a:t>
            </a:fld>
            <a:endParaRPr lang="zh-CN" altLang="en-US"/>
          </a:p>
        </p:txBody>
      </p:sp>
    </p:spTree>
    <p:extLst>
      <p:ext uri="{BB962C8B-B14F-4D97-AF65-F5344CB8AC3E}">
        <p14:creationId xmlns:p14="http://schemas.microsoft.com/office/powerpoint/2010/main" val="1482944341"/>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该项目数据类型为</a:t>
            </a:r>
            <a:r>
              <a:rPr lang="en-US" altLang="zh-CN" dirty="0"/>
              <a:t>1</a:t>
            </a:r>
            <a:r>
              <a:rPr lang="zh-CN" altLang="en-US" dirty="0"/>
              <a:t>位字符型。</a:t>
            </a:r>
            <a:endParaRPr lang="en-US" altLang="zh-CN" dirty="0"/>
          </a:p>
          <a:p>
            <a:r>
              <a:rPr lang="zh-CN" altLang="en-US" sz="1200" kern="1200" dirty="0">
                <a:solidFill>
                  <a:schemeClr val="tx1"/>
                </a:solidFill>
                <a:effectLst/>
                <a:latin typeface="+mn-lt"/>
                <a:ea typeface="+mn-ea"/>
                <a:cs typeface="+mn-cs"/>
              </a:rPr>
              <a:t>关务独有项目。</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a:solidFill>
                  <a:schemeClr val="tx1"/>
                </a:solidFill>
                <a:effectLst/>
                <a:latin typeface="+mn-lt"/>
                <a:ea typeface="+mn-ea"/>
                <a:cs typeface="+mn-cs"/>
              </a:rPr>
              <a:t>报关单表体项目。</a:t>
            </a:r>
            <a:endParaRPr lang="zh-CN" altLang="zh-CN" sz="1200" kern="1200" dirty="0">
              <a:solidFill>
                <a:schemeClr val="tx1"/>
              </a:solidFill>
              <a:effectLst/>
              <a:latin typeface="+mn-lt"/>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79</a:t>
            </a:fld>
            <a:endParaRPr lang="zh-CN" altLang="en-US"/>
          </a:p>
        </p:txBody>
      </p:sp>
    </p:spTree>
    <p:extLst>
      <p:ext uri="{BB962C8B-B14F-4D97-AF65-F5344CB8AC3E}">
        <p14:creationId xmlns:p14="http://schemas.microsoft.com/office/powerpoint/2010/main" val="374394868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该项目数据类型为</a:t>
            </a:r>
            <a:r>
              <a:rPr lang="en-US" altLang="zh-CN" dirty="0"/>
              <a:t>4</a:t>
            </a:r>
            <a:r>
              <a:rPr lang="zh-CN" altLang="en-US" dirty="0"/>
              <a:t>位字符型。</a:t>
            </a:r>
            <a:endParaRPr lang="en-US" altLang="zh-CN" dirty="0"/>
          </a:p>
          <a:p>
            <a:r>
              <a:rPr lang="zh-CN" altLang="en-US" dirty="0"/>
              <a:t>关务独有项目。</a:t>
            </a:r>
            <a:endParaRPr lang="en-US" altLang="zh-CN" dirty="0"/>
          </a:p>
          <a:p>
            <a:r>
              <a:rPr lang="zh-CN" altLang="en-US" sz="1200" kern="1200" dirty="0">
                <a:solidFill>
                  <a:schemeClr val="tx1"/>
                </a:solidFill>
                <a:effectLst/>
                <a:latin typeface="+mn-lt"/>
                <a:ea typeface="+mn-ea"/>
                <a:cs typeface="+mn-cs"/>
              </a:rPr>
              <a:t>报关单表头项目。</a:t>
            </a:r>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80</a:t>
            </a:fld>
            <a:endParaRPr lang="zh-CN" altLang="en-US"/>
          </a:p>
        </p:txBody>
      </p:sp>
    </p:spTree>
    <p:extLst>
      <p:ext uri="{BB962C8B-B14F-4D97-AF65-F5344CB8AC3E}">
        <p14:creationId xmlns:p14="http://schemas.microsoft.com/office/powerpoint/2010/main" val="1216522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kern="1200" dirty="0">
                <a:solidFill>
                  <a:schemeClr val="tx1"/>
                </a:solidFill>
                <a:effectLst/>
                <a:latin typeface="+mn-lt"/>
                <a:ea typeface="+mn-ea"/>
                <a:cs typeface="+mn-cs"/>
              </a:rPr>
              <a:t>该项目数据类型为</a:t>
            </a:r>
            <a:r>
              <a:rPr lang="en-US" altLang="zh-CN" sz="1200" kern="1200" dirty="0">
                <a:solidFill>
                  <a:schemeClr val="tx1"/>
                </a:solidFill>
                <a:effectLst/>
                <a:latin typeface="+mn-lt"/>
                <a:ea typeface="+mn-ea"/>
                <a:cs typeface="+mn-cs"/>
              </a:rPr>
              <a:t>4</a:t>
            </a:r>
            <a:r>
              <a:rPr lang="zh-CN" altLang="zh-CN" sz="1200" kern="1200" dirty="0">
                <a:solidFill>
                  <a:schemeClr val="tx1"/>
                </a:solidFill>
                <a:effectLst/>
                <a:latin typeface="+mn-lt"/>
                <a:ea typeface="+mn-ea"/>
                <a:cs typeface="+mn-cs"/>
              </a:rPr>
              <a:t>位字符型。</a:t>
            </a:r>
            <a:r>
              <a:rPr lang="zh-CN" altLang="en-US" sz="1200" kern="1200" dirty="0">
                <a:solidFill>
                  <a:schemeClr val="tx1"/>
                </a:solidFill>
                <a:effectLst/>
                <a:latin typeface="+mn-lt"/>
                <a:ea typeface="+mn-ea"/>
                <a:cs typeface="+mn-cs"/>
              </a:rPr>
              <a:t>关务独有项目。</a:t>
            </a:r>
            <a:endParaRPr lang="en-US" altLang="zh-C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a:solidFill>
                  <a:schemeClr val="tx1"/>
                </a:solidFill>
                <a:effectLst/>
                <a:latin typeface="+mn-lt"/>
                <a:ea typeface="+mn-ea"/>
                <a:cs typeface="+mn-cs"/>
              </a:rPr>
              <a:t>报关单表头项目。</a:t>
            </a:r>
            <a:endParaRPr lang="zh-CN" altLang="zh-CN" sz="1200" kern="1200" dirty="0">
              <a:solidFill>
                <a:schemeClr val="tx1"/>
              </a:solidFill>
              <a:effectLst/>
              <a:latin typeface="+mn-lt"/>
              <a:ea typeface="+mn-ea"/>
              <a:cs typeface="+mn-cs"/>
            </a:endParaRPr>
          </a:p>
          <a:p>
            <a:r>
              <a:rPr lang="en-US" altLang="zh-CN" dirty="0"/>
              <a:t>《</a:t>
            </a:r>
            <a:r>
              <a:rPr lang="zh-CN" altLang="en-US" dirty="0"/>
              <a:t>关区代码表</a:t>
            </a:r>
            <a:r>
              <a:rPr lang="en-US" altLang="zh-CN" dirty="0"/>
              <a:t>》</a:t>
            </a:r>
            <a:r>
              <a:rPr lang="zh-CN" altLang="en-US" dirty="0"/>
              <a:t>由三部分组成，即关区代码、关区名称和关区简称。</a:t>
            </a:r>
          </a:p>
          <a:p>
            <a:r>
              <a:rPr lang="zh-CN" altLang="en-US" dirty="0"/>
              <a:t>（一）关区代码：由四位数字组成，前两位采用直属海关关别代码，后两位为隶属海关或海关监管场所的代码。</a:t>
            </a:r>
          </a:p>
          <a:p>
            <a:r>
              <a:rPr lang="zh-CN" altLang="en-US" dirty="0"/>
              <a:t>（二）关区名称：直属海关、隶属海关或海关监管场所的中文名称。</a:t>
            </a:r>
          </a:p>
          <a:p>
            <a:r>
              <a:rPr lang="zh-CN" altLang="en-US" dirty="0"/>
              <a:t>（三）关区简称：关区的中文简称，一般为</a:t>
            </a:r>
            <a:r>
              <a:rPr lang="en-US" altLang="zh-CN" dirty="0"/>
              <a:t>4</a:t>
            </a:r>
            <a:r>
              <a:rPr lang="zh-CN" altLang="en-US" dirty="0"/>
              <a:t>个汉字。</a:t>
            </a:r>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11</a:t>
            </a:fld>
            <a:endParaRPr lang="zh-CN" altLang="en-US"/>
          </a:p>
        </p:txBody>
      </p:sp>
    </p:spTree>
    <p:extLst>
      <p:ext uri="{BB962C8B-B14F-4D97-AF65-F5344CB8AC3E}">
        <p14:creationId xmlns:p14="http://schemas.microsoft.com/office/powerpoint/2010/main" val="26331425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a:t>该项目数据类型为</a:t>
            </a:r>
            <a:r>
              <a:rPr lang="en-US" altLang="zh-CN" dirty="0"/>
              <a:t>8</a:t>
            </a:r>
            <a:r>
              <a:rPr lang="zh-CN" altLang="en-US" dirty="0"/>
              <a:t>位字符型。关检共有</a:t>
            </a:r>
            <a:r>
              <a:rPr lang="zh-CN" altLang="en-US" sz="1200" kern="1200" dirty="0">
                <a:solidFill>
                  <a:schemeClr val="tx1"/>
                </a:solidFill>
                <a:effectLst/>
                <a:latin typeface="+mn-lt"/>
                <a:ea typeface="+mn-ea"/>
                <a:cs typeface="+mn-cs"/>
              </a:rPr>
              <a:t>项目。报关单表头项目。</a:t>
            </a:r>
            <a:endParaRPr lang="en-US" altLang="zh-CN" dirty="0"/>
          </a:p>
          <a:p>
            <a:endParaRPr lang="zh-CN" altLang="en-US" dirty="0"/>
          </a:p>
        </p:txBody>
      </p:sp>
      <p:sp>
        <p:nvSpPr>
          <p:cNvPr id="4" name="灯片编号占位符 3"/>
          <p:cNvSpPr>
            <a:spLocks noGrp="1"/>
          </p:cNvSpPr>
          <p:nvPr>
            <p:ph type="sldNum" sz="quarter" idx="10"/>
          </p:nvPr>
        </p:nvSpPr>
        <p:spPr/>
        <p:txBody>
          <a:bodyPr/>
          <a:lstStyle/>
          <a:p>
            <a:fld id="{B30BA187-5F71-492C-A465-D4965A0647F4}" type="slidenum">
              <a:rPr lang="zh-CN" altLang="en-US" smtClean="0"/>
              <a:pPr/>
              <a:t>12</a:t>
            </a:fld>
            <a:endParaRPr lang="zh-CN" altLang="en-US"/>
          </a:p>
        </p:txBody>
      </p:sp>
    </p:spTree>
    <p:extLst>
      <p:ext uri="{BB962C8B-B14F-4D97-AF65-F5344CB8AC3E}">
        <p14:creationId xmlns:p14="http://schemas.microsoft.com/office/powerpoint/2010/main" val="2956223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2" y="1380070"/>
            <a:ext cx="8574623" cy="2616199"/>
          </a:xfrm>
        </p:spPr>
        <p:txBody>
          <a:bodyPr anchor="b">
            <a:normAutofit/>
          </a:bodyPr>
          <a:lstStyle>
            <a:lvl1pPr algn="r">
              <a:defRPr sz="6000">
                <a:effectLst/>
              </a:defRPr>
            </a:lvl1pPr>
          </a:lstStyle>
          <a:p>
            <a:r>
              <a:rPr lang="zh-CN" altLang="en-US"/>
              <a:t>单击此处编辑母版标题样式</a:t>
            </a:r>
            <a:endParaRPr lang="en-US" dirty="0"/>
          </a:p>
        </p:txBody>
      </p:sp>
      <p:sp>
        <p:nvSpPr>
          <p:cNvPr id="3" name="Subtitle 2"/>
          <p:cNvSpPr>
            <a:spLocks noGrp="1"/>
          </p:cNvSpPr>
          <p:nvPr>
            <p:ph type="subTitle" idx="1"/>
          </p:nvPr>
        </p:nvSpPr>
        <p:spPr>
          <a:xfrm>
            <a:off x="4515378" y="3996267"/>
            <a:ext cx="6987645" cy="1388534"/>
          </a:xfrm>
        </p:spPr>
        <p:txBody>
          <a:bodyPr anchor="t">
            <a:normAutofit/>
          </a:bodyPr>
          <a:lstStyle>
            <a:lvl1pPr marL="0" indent="0" algn="r">
              <a:buNone/>
              <a:defRPr sz="2100">
                <a:solidFill>
                  <a:schemeClr val="tx1"/>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7/11/2018</a:t>
            </a:fld>
            <a:endParaRPr lang="en-US" dirty="0"/>
          </a:p>
        </p:txBody>
      </p:sp>
      <p:sp>
        <p:nvSpPr>
          <p:cNvPr id="5" name="Footer Placeholder 4"/>
          <p:cNvSpPr>
            <a:spLocks noGrp="1"/>
          </p:cNvSpPr>
          <p:nvPr>
            <p:ph type="ftr" sz="quarter" idx="11"/>
          </p:nvPr>
        </p:nvSpPr>
        <p:spPr>
          <a:xfrm>
            <a:off x="5332413" y="5883277"/>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带描述的全景图片">
    <p:spTree>
      <p:nvGrpSpPr>
        <p:cNvPr id="1" name=""/>
        <p:cNvGrpSpPr/>
        <p:nvPr/>
      </p:nvGrpSpPr>
      <p:grpSpPr>
        <a:xfrm>
          <a:off x="0" y="0"/>
          <a:ext cx="0" cy="0"/>
          <a:chOff x="0" y="0"/>
          <a:chExt cx="0" cy="0"/>
        </a:xfrm>
      </p:grpSpPr>
      <p:sp>
        <p:nvSpPr>
          <p:cNvPr id="2" name="Title 1"/>
          <p:cNvSpPr>
            <a:spLocks noGrp="1"/>
          </p:cNvSpPr>
          <p:nvPr>
            <p:ph type="title"/>
          </p:nvPr>
        </p:nvSpPr>
        <p:spPr>
          <a:xfrm>
            <a:off x="1484312" y="4732865"/>
            <a:ext cx="10018711" cy="566738"/>
          </a:xfrm>
        </p:spPr>
        <p:txBody>
          <a:bodyPr anchor="b">
            <a:normAutofit/>
          </a:bodyPr>
          <a:lstStyle>
            <a:lvl1pPr algn="ctr">
              <a:defRPr sz="2400" b="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189" indent="0">
              <a:buNone/>
              <a:defRPr sz="1600"/>
            </a:lvl2pPr>
            <a:lvl3pPr marL="914377" indent="0">
              <a:buNone/>
              <a:defRPr sz="1600"/>
            </a:lvl3pPr>
            <a:lvl4pPr marL="1371566" indent="0">
              <a:buNone/>
              <a:defRPr sz="1600"/>
            </a:lvl4pPr>
            <a:lvl5pPr marL="1828754" indent="0">
              <a:buNone/>
              <a:defRPr sz="1600"/>
            </a:lvl5pPr>
            <a:lvl6pPr marL="2285943" indent="0">
              <a:buNone/>
              <a:defRPr sz="1600"/>
            </a:lvl6pPr>
            <a:lvl7pPr marL="2743131" indent="0">
              <a:buNone/>
              <a:defRPr sz="1600"/>
            </a:lvl7pPr>
            <a:lvl8pPr marL="3200320" indent="0">
              <a:buNone/>
              <a:defRPr sz="1600"/>
            </a:lvl8pPr>
            <a:lvl9pPr marL="3657509" indent="0">
              <a:buNone/>
              <a:defRPr sz="1600"/>
            </a:lvl9pPr>
          </a:lstStyle>
          <a:p>
            <a:r>
              <a:rPr lang="zh-CN" altLang="en-US"/>
              <a:t>单击图标添加图片</a:t>
            </a:r>
            <a:endParaRPr lang="en-US" dirty="0"/>
          </a:p>
        </p:txBody>
      </p:sp>
      <p:sp>
        <p:nvSpPr>
          <p:cNvPr id="4" name="Text Placeholder 3"/>
          <p:cNvSpPr>
            <a:spLocks noGrp="1"/>
          </p:cNvSpPr>
          <p:nvPr>
            <p:ph type="body" sz="half" idx="2"/>
          </p:nvPr>
        </p:nvSpPr>
        <p:spPr>
          <a:xfrm>
            <a:off x="1484312" y="5299603"/>
            <a:ext cx="10018711" cy="493712"/>
          </a:xfrm>
        </p:spPr>
        <p:txBody>
          <a:bodyPr>
            <a:normAutofit/>
          </a:bodyPr>
          <a:lstStyle>
            <a:lvl1pPr marL="0" indent="0" algn="ctr">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zh-CN" altLang="en-US"/>
              <a:t>编辑母版文本样式</a:t>
            </a:r>
          </a:p>
        </p:txBody>
      </p:sp>
      <p:sp>
        <p:nvSpPr>
          <p:cNvPr id="5" name="Date Placeholder 4"/>
          <p:cNvSpPr>
            <a:spLocks noGrp="1"/>
          </p:cNvSpPr>
          <p:nvPr>
            <p:ph type="dt" sz="half" idx="10"/>
          </p:nvPr>
        </p:nvSpPr>
        <p:spPr/>
        <p:txBody>
          <a:bodyPr/>
          <a:lstStyle/>
          <a:p>
            <a:fld id="{B61BEF0D-F0BB-DE4B-95CE-6DB70DBA9567}" type="datetimeFigureOut">
              <a:rPr lang="en-US" dirty="0"/>
              <a:pPr/>
              <a:t>7/11/2018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sp>
        <p:nvSpPr>
          <p:cNvPr id="2" name="Title 1"/>
          <p:cNvSpPr>
            <a:spLocks noGrp="1"/>
          </p:cNvSpPr>
          <p:nvPr>
            <p:ph type="title"/>
          </p:nvPr>
        </p:nvSpPr>
        <p:spPr>
          <a:xfrm>
            <a:off x="1484314" y="685800"/>
            <a:ext cx="10018711" cy="3048000"/>
          </a:xfrm>
        </p:spPr>
        <p:txBody>
          <a:bodyPr anchor="ctr">
            <a:normAutofit/>
          </a:bodyPr>
          <a:lstStyle>
            <a:lvl1pPr algn="ctr">
              <a:defRPr sz="32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1484313" y="4343400"/>
            <a:ext cx="10018713" cy="1447800"/>
          </a:xfrm>
        </p:spPr>
        <p:txBody>
          <a:bodyPr anchor="ctr">
            <a:normAutofit/>
          </a:bodyPr>
          <a:lstStyle>
            <a:lvl1pPr marL="0" indent="0" algn="ctr">
              <a:buNone/>
              <a:defRPr sz="2000">
                <a:solidFill>
                  <a:schemeClr val="tx1"/>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B61BEF0D-F0BB-DE4B-95CE-6DB70DBA9567}" type="datetimeFigureOut">
              <a:rPr lang="en-US" dirty="0"/>
              <a:pPr/>
              <a:t>7/11/2018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3" y="685801"/>
            <a:ext cx="8990012" cy="2743199"/>
          </a:xfrm>
        </p:spPr>
        <p:txBody>
          <a:bodyPr anchor="ctr">
            <a:normAutofit/>
          </a:bodyPr>
          <a:lstStyle>
            <a:lvl1pPr algn="ctr">
              <a:defRPr sz="3200" b="0" cap="none">
                <a:solidFill>
                  <a:schemeClr val="tx1"/>
                </a:solidFill>
              </a:defRPr>
            </a:lvl1pPr>
          </a:lstStyle>
          <a:p>
            <a:r>
              <a:rPr lang="zh-CN" altLang="en-US"/>
              <a:t>单击此处编辑母版标题样式</a:t>
            </a:r>
            <a:endParaRPr lang="en-US" dirty="0"/>
          </a:p>
        </p:txBody>
      </p:sp>
      <p:sp>
        <p:nvSpPr>
          <p:cNvPr id="10" name="Text Placeholder 9"/>
          <p:cNvSpPr>
            <a:spLocks noGrp="1"/>
          </p:cNvSpPr>
          <p:nvPr>
            <p:ph type="body" sz="quarter" idx="13"/>
          </p:nvPr>
        </p:nvSpPr>
        <p:spPr>
          <a:xfrm>
            <a:off x="2436813" y="3428999"/>
            <a:ext cx="8532815" cy="381000"/>
          </a:xfrm>
        </p:spPr>
        <p:txBody>
          <a:bodyPr anchor="ctr">
            <a:normAutofit/>
          </a:bodyPr>
          <a:lstStyle>
            <a:lvl1pPr marL="0" indent="0">
              <a:buFontTx/>
              <a:buNone/>
              <a:defRPr sz="1800"/>
            </a:lvl1pPr>
            <a:lvl2pPr marL="457189" indent="0">
              <a:buFontTx/>
              <a:buNone/>
              <a:defRPr/>
            </a:lvl2pPr>
            <a:lvl3pPr marL="914377" indent="0">
              <a:buFontTx/>
              <a:buNone/>
              <a:defRPr/>
            </a:lvl3pPr>
            <a:lvl4pPr marL="1371566" indent="0">
              <a:buFontTx/>
              <a:buNone/>
              <a:defRPr/>
            </a:lvl4pPr>
            <a:lvl5pPr marL="1828754" indent="0">
              <a:buFontTx/>
              <a:buNone/>
              <a:defRPr/>
            </a:lvl5pPr>
          </a:lstStyle>
          <a:p>
            <a:pPr lvl="0"/>
            <a:r>
              <a:rPr lang="zh-CN" altLang="en-US"/>
              <a:t>编辑母版文本样式</a:t>
            </a:r>
          </a:p>
        </p:txBody>
      </p:sp>
      <p:sp>
        <p:nvSpPr>
          <p:cNvPr id="3" name="Text Placeholder 2"/>
          <p:cNvSpPr>
            <a:spLocks noGrp="1"/>
          </p:cNvSpPr>
          <p:nvPr>
            <p:ph type="body" idx="1"/>
          </p:nvPr>
        </p:nvSpPr>
        <p:spPr>
          <a:xfrm>
            <a:off x="1484312" y="4343400"/>
            <a:ext cx="10018711" cy="1447800"/>
          </a:xfrm>
        </p:spPr>
        <p:txBody>
          <a:bodyPr anchor="ctr">
            <a:normAutofit/>
          </a:bodyPr>
          <a:lstStyle>
            <a:lvl1pPr marL="0" indent="0" algn="ctr">
              <a:buNone/>
              <a:defRPr sz="2000">
                <a:solidFill>
                  <a:schemeClr val="tx1"/>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B61BEF0D-F0BB-DE4B-95CE-6DB70DBA9567}" type="datetimeFigureOut">
              <a:rPr lang="en-US" dirty="0"/>
              <a:pPr/>
              <a:t>7/11/2018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1484312" y="4777381"/>
            <a:ext cx="10018711" cy="860400"/>
          </a:xfrm>
        </p:spPr>
        <p:txBody>
          <a:bodyPr anchor="t">
            <a:normAutofit/>
          </a:bodyPr>
          <a:lstStyle>
            <a:lvl1pPr marL="0" indent="0" algn="r">
              <a:buNone/>
              <a:defRPr sz="2000">
                <a:solidFill>
                  <a:schemeClr val="tx1"/>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B61BEF0D-F0BB-DE4B-95CE-6DB70DBA9567}" type="datetimeFigureOut">
              <a:rPr lang="en-US" dirty="0"/>
              <a:pPr/>
              <a:t>7/11/2018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言名片">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3" y="685801"/>
            <a:ext cx="8990012" cy="2743199"/>
          </a:xfrm>
        </p:spPr>
        <p:txBody>
          <a:bodyPr anchor="ctr">
            <a:normAutofit/>
          </a:bodyPr>
          <a:lstStyle>
            <a:lvl1pPr algn="ctr">
              <a:defRPr sz="3200" b="0" cap="none">
                <a:solidFill>
                  <a:schemeClr val="tx1"/>
                </a:solidFill>
              </a:defRPr>
            </a:lvl1pPr>
          </a:lstStyle>
          <a:p>
            <a:r>
              <a:rPr lang="zh-CN" altLang="en-US"/>
              <a:t>单击此处编辑母版标题样式</a:t>
            </a:r>
            <a:endParaRPr lang="en-US" dirty="0"/>
          </a:p>
        </p:txBody>
      </p:sp>
      <p:sp>
        <p:nvSpPr>
          <p:cNvPr id="10" name="Text Placeholder 9"/>
          <p:cNvSpPr>
            <a:spLocks noGrp="1"/>
          </p:cNvSpPr>
          <p:nvPr>
            <p:ph type="body" sz="quarter" idx="13"/>
          </p:nvPr>
        </p:nvSpPr>
        <p:spPr>
          <a:xfrm>
            <a:off x="1484314" y="3886200"/>
            <a:ext cx="10018711"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zh-CN" altLang="en-US"/>
              <a:t>编辑母版文本样式</a:t>
            </a:r>
          </a:p>
        </p:txBody>
      </p:sp>
      <p:sp>
        <p:nvSpPr>
          <p:cNvPr id="3" name="Text Placeholder 2"/>
          <p:cNvSpPr>
            <a:spLocks noGrp="1"/>
          </p:cNvSpPr>
          <p:nvPr>
            <p:ph type="body" idx="1"/>
          </p:nvPr>
        </p:nvSpPr>
        <p:spPr>
          <a:xfrm>
            <a:off x="1484312" y="4775200"/>
            <a:ext cx="10018711" cy="1016000"/>
          </a:xfrm>
        </p:spPr>
        <p:txBody>
          <a:bodyPr anchor="t">
            <a:normAutofit/>
          </a:bodyPr>
          <a:lstStyle>
            <a:lvl1pPr marL="0" indent="0" algn="r">
              <a:buNone/>
              <a:defRPr sz="1800">
                <a:solidFill>
                  <a:schemeClr val="tx1"/>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B61BEF0D-F0BB-DE4B-95CE-6DB70DBA9567}" type="datetimeFigureOut">
              <a:rPr lang="en-US" dirty="0"/>
              <a:pPr/>
              <a:t>7/11/2018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或假">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2"/>
            <a:ext cx="10018712" cy="2727325"/>
          </a:xfrm>
        </p:spPr>
        <p:txBody>
          <a:bodyPr vert="horz" lIns="91440" tIns="45720" rIns="91440" bIns="45720" rtlCol="0" anchor="ctr">
            <a:normAutofit/>
          </a:bodyPr>
          <a:lstStyle>
            <a:lvl1pPr>
              <a:defRPr lang="en-US" b="0" dirty="0"/>
            </a:lvl1pPr>
          </a:lstStyle>
          <a:p>
            <a:pPr marL="0" lvl="0"/>
            <a:r>
              <a:rPr lang="zh-CN" altLang="en-US"/>
              <a:t>单击此处编辑母版标题样式</a:t>
            </a:r>
            <a:endParaRPr lang="en-US" dirty="0"/>
          </a:p>
        </p:txBody>
      </p:sp>
      <p:sp>
        <p:nvSpPr>
          <p:cNvPr id="10" name="Text Placeholder 9"/>
          <p:cNvSpPr>
            <a:spLocks noGrp="1"/>
          </p:cNvSpPr>
          <p:nvPr>
            <p:ph type="body" sz="quarter" idx="13"/>
          </p:nvPr>
        </p:nvSpPr>
        <p:spPr>
          <a:xfrm>
            <a:off x="1484313"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zh-CN" altLang="en-US"/>
              <a:t>编辑母版文本样式</a:t>
            </a:r>
          </a:p>
        </p:txBody>
      </p:sp>
      <p:sp>
        <p:nvSpPr>
          <p:cNvPr id="3" name="Text Placeholder 2"/>
          <p:cNvSpPr>
            <a:spLocks noGrp="1"/>
          </p:cNvSpPr>
          <p:nvPr>
            <p:ph type="body" idx="1"/>
          </p:nvPr>
        </p:nvSpPr>
        <p:spPr>
          <a:xfrm>
            <a:off x="1484313" y="4343400"/>
            <a:ext cx="10018713" cy="1447800"/>
          </a:xfrm>
        </p:spPr>
        <p:txBody>
          <a:bodyPr anchor="t">
            <a:normAutofit/>
          </a:bodyPr>
          <a:lstStyle>
            <a:lvl1pPr marL="0" indent="0" algn="l">
              <a:buNone/>
              <a:defRPr sz="1800">
                <a:solidFill>
                  <a:schemeClr val="tx1"/>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B61BEF0D-F0BB-DE4B-95CE-6DB70DBA9567}" type="datetimeFigureOut">
              <a:rPr lang="en-US" dirty="0"/>
              <a:pPr/>
              <a:t>7/11/2018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ncho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7" y="685800"/>
            <a:ext cx="1770369" cy="5105400"/>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484313" y="685800"/>
            <a:ext cx="8019743" cy="5105400"/>
          </a:xfrm>
        </p:spPr>
        <p:txBody>
          <a:bodyPr vert="eaVert" ancho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nchor="ct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8" y="5867133"/>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2572280" y="2666999"/>
            <a:ext cx="8930747" cy="2110382"/>
          </a:xfrm>
        </p:spPr>
        <p:txBody>
          <a:bodyPr anchor="b"/>
          <a:lstStyle>
            <a:lvl1pPr algn="r">
              <a:defRPr sz="40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2572279" y="4777381"/>
            <a:ext cx="8930748" cy="860400"/>
          </a:xfrm>
        </p:spPr>
        <p:txBody>
          <a:bodyPr anchor="t">
            <a:normAutofit/>
          </a:bodyPr>
          <a:lstStyle>
            <a:lvl1pPr marL="0" indent="0" algn="r">
              <a:buNone/>
              <a:defRPr sz="2000">
                <a:solidFill>
                  <a:schemeClr val="tx1"/>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B61BEF0D-F0BB-DE4B-95CE-6DB70DBA9567}" type="datetimeFigureOut">
              <a:rPr lang="en-US" dirty="0"/>
              <a:pPr/>
              <a:t>7/11/2018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2"/>
            <a:ext cx="10018713" cy="1752599"/>
          </a:xfrm>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484314" y="2667001"/>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6880489" y="2667000"/>
            <a:ext cx="4622537" cy="576262"/>
          </a:xfrm>
        </p:spPr>
        <p:txBody>
          <a:bodyPr anchor="b">
            <a:noAutofit/>
          </a:bodyPr>
          <a:lstStyle>
            <a:lvl1pPr marL="0" indent="0">
              <a:buNone/>
              <a:defRPr sz="2800" b="0">
                <a:solidFill>
                  <a:schemeClr val="accent1">
                    <a:lumMod val="75000"/>
                  </a:schemeClr>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7/11/2018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7/11/2018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7/11/2018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484313" y="1600200"/>
            <a:ext cx="3549121" cy="1371600"/>
          </a:xfrm>
        </p:spPr>
        <p:txBody>
          <a:bodyPr anchor="b">
            <a:normAutofit/>
          </a:bodyPr>
          <a:lstStyle>
            <a:lvl1pPr algn="ctr">
              <a:defRPr sz="2400" b="0"/>
            </a:lvl1pPr>
          </a:lstStyle>
          <a:p>
            <a:r>
              <a:rPr lang="zh-CN" altLang="en-US"/>
              <a:t>单击此处编辑母版标题样式</a:t>
            </a:r>
            <a:endParaRPr lang="en-US" dirty="0"/>
          </a:p>
        </p:txBody>
      </p:sp>
      <p:sp>
        <p:nvSpPr>
          <p:cNvPr id="3" name="Content Placeholder 2"/>
          <p:cNvSpPr>
            <a:spLocks noGrp="1"/>
          </p:cNvSpPr>
          <p:nvPr>
            <p:ph idx="1"/>
          </p:nvPr>
        </p:nvSpPr>
        <p:spPr>
          <a:xfrm>
            <a:off x="5262034" y="685801"/>
            <a:ext cx="6240991"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1484313" y="2971800"/>
            <a:ext cx="3549121" cy="1828800"/>
          </a:xfrm>
        </p:spPr>
        <p:txBody>
          <a:bodyPr>
            <a:normAutofit/>
          </a:bodyPr>
          <a:lstStyle>
            <a:lvl1pPr marL="0" indent="0" algn="ctr">
              <a:buNone/>
              <a:defRPr sz="16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zh-CN" altLang="en-US"/>
              <a:t>编辑母版文本样式</a:t>
            </a:r>
          </a:p>
        </p:txBody>
      </p:sp>
      <p:sp>
        <p:nvSpPr>
          <p:cNvPr id="5" name="Date Placeholder 4"/>
          <p:cNvSpPr>
            <a:spLocks noGrp="1"/>
          </p:cNvSpPr>
          <p:nvPr>
            <p:ph type="dt" sz="half" idx="10"/>
          </p:nvPr>
        </p:nvSpPr>
        <p:spPr/>
        <p:txBody>
          <a:bodyPr/>
          <a:lstStyle/>
          <a:p>
            <a:fld id="{B61BEF0D-F0BB-DE4B-95CE-6DB70DBA9567}" type="datetimeFigureOut">
              <a:rPr lang="en-US" dirty="0"/>
              <a:pPr/>
              <a:t>7/11/2018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482725" y="1752599"/>
            <a:ext cx="5426159" cy="1371600"/>
          </a:xfrm>
        </p:spPr>
        <p:txBody>
          <a:bodyPr anchor="b">
            <a:normAutofit/>
          </a:bodyPr>
          <a:lstStyle>
            <a:lvl1pPr algn="ctr">
              <a:defRPr sz="2800" b="0"/>
            </a:lvl1pPr>
          </a:lstStyle>
          <a:p>
            <a:r>
              <a:rPr lang="zh-CN" altLang="en-US"/>
              <a:t>单击此处编辑母版标题样式</a:t>
            </a:r>
            <a:endParaRPr lang="en-US" dirty="0"/>
          </a:p>
        </p:txBody>
      </p:sp>
      <p:sp>
        <p:nvSpPr>
          <p:cNvPr id="14" name="Picture Placeholder 2"/>
          <p:cNvSpPr>
            <a:spLocks noGrp="1" noChangeAspect="1"/>
          </p:cNvSpPr>
          <p:nvPr>
            <p:ph type="pic" idx="1"/>
          </p:nvPr>
        </p:nvSpPr>
        <p:spPr>
          <a:xfrm>
            <a:off x="7594682" y="914400"/>
            <a:ext cx="3280975"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189" indent="0">
              <a:buNone/>
              <a:defRPr sz="1600"/>
            </a:lvl2pPr>
            <a:lvl3pPr marL="914377" indent="0">
              <a:buNone/>
              <a:defRPr sz="1600"/>
            </a:lvl3pPr>
            <a:lvl4pPr marL="1371566" indent="0">
              <a:buNone/>
              <a:defRPr sz="1600"/>
            </a:lvl4pPr>
            <a:lvl5pPr marL="1828754" indent="0">
              <a:buNone/>
              <a:defRPr sz="1600"/>
            </a:lvl5pPr>
            <a:lvl6pPr marL="2285943" indent="0">
              <a:buNone/>
              <a:defRPr sz="1600"/>
            </a:lvl6pPr>
            <a:lvl7pPr marL="2743131" indent="0">
              <a:buNone/>
              <a:defRPr sz="1600"/>
            </a:lvl7pPr>
            <a:lvl8pPr marL="3200320" indent="0">
              <a:buNone/>
              <a:defRPr sz="1600"/>
            </a:lvl8pPr>
            <a:lvl9pPr marL="3657509" indent="0">
              <a:buNone/>
              <a:defRPr sz="1600"/>
            </a:lvl9pPr>
          </a:lstStyle>
          <a:p>
            <a:r>
              <a:rPr lang="zh-CN" altLang="en-US"/>
              <a:t>单击图标添加图片</a:t>
            </a:r>
            <a:endParaRPr lang="en-US" dirty="0"/>
          </a:p>
        </p:txBody>
      </p:sp>
      <p:sp>
        <p:nvSpPr>
          <p:cNvPr id="4" name="Text Placeholder 3"/>
          <p:cNvSpPr>
            <a:spLocks noGrp="1"/>
          </p:cNvSpPr>
          <p:nvPr>
            <p:ph type="body" sz="half" idx="2"/>
          </p:nvPr>
        </p:nvSpPr>
        <p:spPr>
          <a:xfrm>
            <a:off x="1482725" y="3124199"/>
            <a:ext cx="5426159" cy="1828800"/>
          </a:xfrm>
        </p:spPr>
        <p:txBody>
          <a:bodyPr>
            <a:normAutofit/>
          </a:bodyPr>
          <a:lstStyle>
            <a:lvl1pPr marL="0" indent="0" algn="ctr">
              <a:buNone/>
              <a:defRPr sz="18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zh-CN" altLang="en-US"/>
              <a:t>编辑母版文本样式</a:t>
            </a:r>
          </a:p>
        </p:txBody>
      </p:sp>
      <p:sp>
        <p:nvSpPr>
          <p:cNvPr id="5" name="Date Placeholder 4"/>
          <p:cNvSpPr>
            <a:spLocks noGrp="1"/>
          </p:cNvSpPr>
          <p:nvPr>
            <p:ph type="dt" sz="half" idx="10"/>
          </p:nvPr>
        </p:nvSpPr>
        <p:spPr/>
        <p:txBody>
          <a:bodyPr/>
          <a:lstStyle/>
          <a:p>
            <a:fld id="{B61BEF0D-F0BB-DE4B-95CE-6DB70DBA9567}" type="datetimeFigureOut">
              <a:rPr lang="en-US" dirty="0"/>
              <a:pPr/>
              <a:t>7/11/2018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2"/>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3" y="685802"/>
            <a:ext cx="10018713" cy="1752599"/>
          </a:xfrm>
          <a:prstGeom prst="rect">
            <a:avLst/>
          </a:prstGeom>
          <a:effectLst/>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484311" y="2667001"/>
            <a:ext cx="10018713" cy="3124201"/>
          </a:xfrm>
          <a:prstGeom prst="rect">
            <a:avLst/>
          </a:prstGeom>
        </p:spPr>
        <p:txBody>
          <a:bodyPr vert="horz" lIns="91440" tIns="45720" rIns="91440" bIns="45720" rtlCol="0" anchor="ctr">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9732656" y="5883277"/>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7/11/2018</a:t>
            </a:fld>
            <a:endParaRPr lang="en-US" dirty="0"/>
          </a:p>
        </p:txBody>
      </p:sp>
      <p:sp>
        <p:nvSpPr>
          <p:cNvPr id="5" name="Footer Placeholder 4"/>
          <p:cNvSpPr>
            <a:spLocks noGrp="1"/>
          </p:cNvSpPr>
          <p:nvPr>
            <p:ph type="ftr" sz="quarter" idx="3"/>
          </p:nvPr>
        </p:nvSpPr>
        <p:spPr>
          <a:xfrm>
            <a:off x="2572281" y="5883277"/>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8" y="5883277"/>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189"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44" indent="-285744" algn="l" defTabSz="457189"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32" indent="-285744" algn="l" defTabSz="457189"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21" indent="-285744" algn="l" defTabSz="457189"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12" indent="-171446" algn="l" defTabSz="457189"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01" indent="-171446" algn="l" defTabSz="457189"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537" indent="-228594" algn="l" defTabSz="457189"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726" indent="-228594" algn="l" defTabSz="457189"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8914" indent="-228594" algn="l" defTabSz="457189"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103" indent="-228594" algn="l" defTabSz="457189"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FE63DED7-691F-4E5B-8EC8-8E3F383BFBAE}"/>
              </a:ext>
            </a:extLst>
          </p:cNvPr>
          <p:cNvSpPr>
            <a:spLocks noGrp="1"/>
          </p:cNvSpPr>
          <p:nvPr>
            <p:ph type="ctrTitle"/>
          </p:nvPr>
        </p:nvSpPr>
        <p:spPr>
          <a:xfrm>
            <a:off x="4470599" y="1366422"/>
            <a:ext cx="8574623" cy="2616199"/>
          </a:xfrm>
        </p:spPr>
        <p:txBody>
          <a:bodyPr/>
          <a:lstStyle/>
          <a:p>
            <a:pPr algn="l"/>
            <a:r>
              <a:rPr lang="zh-CN" altLang="en-US" dirty="0"/>
              <a:t>进出口货物报关单</a:t>
            </a:r>
            <a:r>
              <a:rPr lang="en-US" altLang="zh-CN" dirty="0"/>
              <a:t/>
            </a:r>
            <a:br>
              <a:rPr lang="en-US" altLang="zh-CN" dirty="0"/>
            </a:br>
            <a:r>
              <a:rPr lang="zh-CN" altLang="en-US" dirty="0"/>
              <a:t>申报项目</a:t>
            </a:r>
            <a:r>
              <a:rPr lang="zh-CN" altLang="en-US" dirty="0" smtClean="0"/>
              <a:t>介绍（初稿）</a:t>
            </a:r>
            <a:endParaRPr lang="zh-CN" altLang="en-US" dirty="0"/>
          </a:p>
        </p:txBody>
      </p:sp>
      <p:sp>
        <p:nvSpPr>
          <p:cNvPr id="3" name="副标题 2">
            <a:extLst>
              <a:ext uri="{FF2B5EF4-FFF2-40B4-BE49-F238E27FC236}">
                <a16:creationId xmlns="" xmlns:a16="http://schemas.microsoft.com/office/drawing/2014/main" id="{25F2A8EA-AE8D-40AF-BC20-5D3311113425}"/>
              </a:ext>
            </a:extLst>
          </p:cNvPr>
          <p:cNvSpPr>
            <a:spLocks noGrp="1"/>
          </p:cNvSpPr>
          <p:nvPr>
            <p:ph type="subTitle" idx="1"/>
          </p:nvPr>
        </p:nvSpPr>
        <p:spPr/>
        <p:txBody>
          <a:bodyPr/>
          <a:lstStyle/>
          <a:p>
            <a:endParaRPr lang="en-US" altLang="zh-CN" dirty="0"/>
          </a:p>
          <a:p>
            <a:r>
              <a:rPr lang="zh-CN" altLang="en-US" dirty="0"/>
              <a:t>海关总署综合统计司</a:t>
            </a:r>
            <a:endParaRPr lang="en-US" altLang="zh-CN" dirty="0"/>
          </a:p>
          <a:p>
            <a:r>
              <a:rPr lang="zh-CN" altLang="en-US" dirty="0"/>
              <a:t>二零一八年七月</a:t>
            </a:r>
          </a:p>
        </p:txBody>
      </p:sp>
    </p:spTree>
    <p:extLst>
      <p:ext uri="{BB962C8B-B14F-4D97-AF65-F5344CB8AC3E}">
        <p14:creationId xmlns:p14="http://schemas.microsoft.com/office/powerpoint/2010/main" val="42045159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6AFAE2C9-3FC2-4A2A-8D56-789EF2957F60}"/>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申报地海关（必填）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1"/>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318C20A5-F334-462F-8061-77886E2DF0B8}"/>
              </a:ext>
            </a:extLst>
          </p:cNvPr>
          <p:cNvSpPr>
            <a:spLocks noGrp="1"/>
          </p:cNvSpPr>
          <p:nvPr>
            <p:ph idx="1"/>
          </p:nvPr>
        </p:nvSpPr>
        <p:spPr>
          <a:xfrm>
            <a:off x="5117109" y="685801"/>
            <a:ext cx="6385919" cy="5105400"/>
          </a:xfrm>
        </p:spPr>
        <p:txBody>
          <a:bodyPr>
            <a:normAutofit/>
          </a:bodyPr>
          <a:lstStyle/>
          <a:p>
            <a:r>
              <a:rPr lang="zh-CN" altLang="en-US" dirty="0">
                <a:latin typeface="Times New Roman" panose="02020603050405020304" pitchFamily="18" charset="0"/>
              </a:rPr>
              <a:t>根据报关人员在货物进出口时的自主选择，填报海关规定的</a:t>
            </a:r>
            <a:r>
              <a:rPr lang="en-US" altLang="zh-CN" dirty="0">
                <a:latin typeface="Times New Roman" panose="02020603050405020304" pitchFamily="18" charset="0"/>
              </a:rPr>
              <a:t>《</a:t>
            </a:r>
            <a:r>
              <a:rPr lang="zh-CN" altLang="en-US" dirty="0">
                <a:latin typeface="Times New Roman" panose="02020603050405020304" pitchFamily="18" charset="0"/>
              </a:rPr>
              <a:t>关区代码表</a:t>
            </a:r>
            <a:r>
              <a:rPr lang="en-US" altLang="zh-CN" dirty="0">
                <a:latin typeface="Times New Roman" panose="02020603050405020304" pitchFamily="18" charset="0"/>
              </a:rPr>
              <a:t>》</a:t>
            </a:r>
            <a:r>
              <a:rPr lang="zh-CN" altLang="en-US" dirty="0">
                <a:latin typeface="Times New Roman" panose="02020603050405020304" pitchFamily="18" charset="0"/>
              </a:rPr>
              <a:t>中相应海关的名称及代码。例如：选择“广州机场”为申报地海关时，应录入“</a:t>
            </a:r>
            <a:r>
              <a:rPr lang="en-US" altLang="zh-CN" dirty="0">
                <a:latin typeface="Times New Roman" panose="02020603050405020304" pitchFamily="18" charset="0"/>
              </a:rPr>
              <a:t>5141”</a:t>
            </a:r>
            <a:r>
              <a:rPr lang="zh-CN" altLang="en-US" dirty="0">
                <a:latin typeface="Times New Roman" panose="02020603050405020304" pitchFamily="18" charset="0"/>
              </a:rPr>
              <a:t>。</a:t>
            </a:r>
          </a:p>
          <a:p>
            <a:r>
              <a:rPr lang="zh-CN" altLang="en-US" dirty="0">
                <a:latin typeface="Times New Roman" panose="02020603050405020304" pitchFamily="18" charset="0"/>
              </a:rPr>
              <a:t>提醒注意：申报地海关的关别代码后两位不能为“</a:t>
            </a:r>
            <a:r>
              <a:rPr lang="en-US" altLang="zh-CN" dirty="0">
                <a:latin typeface="Times New Roman" panose="02020603050405020304" pitchFamily="18" charset="0"/>
              </a:rPr>
              <a:t>00”</a:t>
            </a:r>
            <a:r>
              <a:rPr lang="zh-CN" altLang="en-US" dirty="0">
                <a:latin typeface="Times New Roman" panose="02020603050405020304" pitchFamily="18" charset="0"/>
              </a:rPr>
              <a:t>。</a:t>
            </a:r>
            <a:endParaRPr lang="en-US" altLang="zh-CN" dirty="0">
              <a:latin typeface="Times New Roman" panose="02020603050405020304" pitchFamily="18" charset="0"/>
            </a:endParaRPr>
          </a:p>
          <a:p>
            <a:r>
              <a:rPr lang="zh-CN" altLang="en-US" dirty="0">
                <a:latin typeface="Times New Roman" panose="02020603050405020304" pitchFamily="18" charset="0"/>
              </a:rPr>
              <a:t>该项目为原报关项目的“申报地海关”，录入要求无变化。</a:t>
            </a:r>
            <a:endParaRPr lang="zh-CN" altLang="en-US" dirty="0"/>
          </a:p>
        </p:txBody>
      </p:sp>
    </p:spTree>
    <p:extLst>
      <p:ext uri="{BB962C8B-B14F-4D97-AF65-F5344CB8AC3E}">
        <p14:creationId xmlns:p14="http://schemas.microsoft.com/office/powerpoint/2010/main" val="26439571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1CBDA320-B33D-4CC2-8976-6A210003ADDD}"/>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进出境关别（必填）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38B62544-EE32-4D99-ACC9-76CA88774AF2}"/>
              </a:ext>
            </a:extLst>
          </p:cNvPr>
          <p:cNvSpPr>
            <a:spLocks noGrp="1"/>
          </p:cNvSpPr>
          <p:nvPr>
            <p:ph idx="1"/>
          </p:nvPr>
        </p:nvSpPr>
        <p:spPr>
          <a:xfrm>
            <a:off x="5117106" y="685801"/>
            <a:ext cx="6385918" cy="5105400"/>
          </a:xfrm>
        </p:spPr>
        <p:txBody>
          <a:bodyPr>
            <a:normAutofit/>
          </a:bodyPr>
          <a:lstStyle/>
          <a:p>
            <a:pPr>
              <a:lnSpc>
                <a:spcPct val="90000"/>
              </a:lnSpc>
            </a:pPr>
            <a:r>
              <a:rPr lang="zh-CN" altLang="en-US" sz="1700" dirty="0">
                <a:latin typeface="Times New Roman" panose="02020603050405020304" pitchFamily="18" charset="0"/>
              </a:rPr>
              <a:t>根据货物实际进出境的口岸海关，填报海关规定的</a:t>
            </a:r>
            <a:r>
              <a:rPr lang="en-US" altLang="zh-CN" sz="1700" dirty="0">
                <a:latin typeface="Times New Roman" panose="02020603050405020304" pitchFamily="18" charset="0"/>
              </a:rPr>
              <a:t>《</a:t>
            </a:r>
            <a:r>
              <a:rPr lang="zh-CN" altLang="en-US" sz="1700" dirty="0">
                <a:latin typeface="Times New Roman" panose="02020603050405020304" pitchFamily="18" charset="0"/>
              </a:rPr>
              <a:t>关区代码表</a:t>
            </a:r>
            <a:r>
              <a:rPr lang="en-US" altLang="zh-CN" sz="1700" dirty="0">
                <a:latin typeface="Times New Roman" panose="02020603050405020304" pitchFamily="18" charset="0"/>
              </a:rPr>
              <a:t>》</a:t>
            </a:r>
            <a:r>
              <a:rPr lang="zh-CN" altLang="en-US" sz="1700" dirty="0">
                <a:latin typeface="Times New Roman" panose="02020603050405020304" pitchFamily="18" charset="0"/>
              </a:rPr>
              <a:t>中相应口岸海关的名称及代码。例如：货物实际进出境的口岸海关为“广州机场”时，则录入“</a:t>
            </a:r>
            <a:r>
              <a:rPr lang="en-US" altLang="zh-CN" sz="1700" dirty="0">
                <a:latin typeface="Times New Roman" panose="02020603050405020304" pitchFamily="18" charset="0"/>
              </a:rPr>
              <a:t>5141”</a:t>
            </a:r>
            <a:r>
              <a:rPr lang="zh-CN" altLang="en-US" sz="1700" dirty="0">
                <a:latin typeface="Times New Roman" panose="02020603050405020304" pitchFamily="18" charset="0"/>
              </a:rPr>
              <a:t>。</a:t>
            </a:r>
          </a:p>
          <a:p>
            <a:pPr>
              <a:lnSpc>
                <a:spcPct val="90000"/>
              </a:lnSpc>
            </a:pPr>
            <a:r>
              <a:rPr lang="zh-CN" altLang="en-US" sz="1700" dirty="0">
                <a:latin typeface="Times New Roman" panose="02020603050405020304" pitchFamily="18" charset="0"/>
              </a:rPr>
              <a:t>提醒注意：</a:t>
            </a:r>
            <a:endParaRPr lang="en-US" altLang="zh-CN" sz="1700" dirty="0">
              <a:latin typeface="Times New Roman" panose="02020603050405020304" pitchFamily="18" charset="0"/>
            </a:endParaRPr>
          </a:p>
          <a:p>
            <a:pPr>
              <a:lnSpc>
                <a:spcPct val="90000"/>
              </a:lnSpc>
            </a:pPr>
            <a:r>
              <a:rPr lang="zh-CN" altLang="en-US" sz="1700" dirty="0">
                <a:latin typeface="Times New Roman" panose="02020603050405020304" pitchFamily="18" charset="0"/>
              </a:rPr>
              <a:t>（一）进口转关运输货物，填报货物进境地海关名称及代码，出口转关运输货物填报货物出境地海关名称及代码。按转关运输方式监管的跨关区深加工结转货物，出口报关单填报转出地海关名称及代码，进口报关单填报转入地海关名称及代码。</a:t>
            </a:r>
          </a:p>
          <a:p>
            <a:pPr>
              <a:lnSpc>
                <a:spcPct val="90000"/>
              </a:lnSpc>
            </a:pPr>
            <a:r>
              <a:rPr lang="zh-CN" altLang="en-US" sz="1700" dirty="0">
                <a:latin typeface="Times New Roman" panose="02020603050405020304" pitchFamily="18" charset="0"/>
              </a:rPr>
              <a:t>（二）在不同海关特殊监管区域或保税监管场所之间调拨、转让的货物，填报对方海关特殊监管区域或保税监管场所所在的海关名称及代码。</a:t>
            </a:r>
          </a:p>
          <a:p>
            <a:pPr>
              <a:lnSpc>
                <a:spcPct val="90000"/>
              </a:lnSpc>
            </a:pPr>
            <a:r>
              <a:rPr lang="zh-CN" altLang="en-US" sz="1700" dirty="0">
                <a:latin typeface="Times New Roman" panose="02020603050405020304" pitchFamily="18" charset="0"/>
              </a:rPr>
              <a:t>（三）其他无实际进出境的货物，填报接受申报的海关名称及代码。</a:t>
            </a:r>
            <a:endParaRPr lang="en-US" altLang="zh-CN" sz="1700" dirty="0">
              <a:latin typeface="Times New Roman" panose="02020603050405020304" pitchFamily="18" charset="0"/>
            </a:endParaRPr>
          </a:p>
          <a:p>
            <a:pPr>
              <a:lnSpc>
                <a:spcPct val="90000"/>
              </a:lnSpc>
            </a:pPr>
            <a:r>
              <a:rPr lang="zh-CN" altLang="zh-CN" sz="1700" dirty="0"/>
              <a:t>该项目为原报关项目的“进</a:t>
            </a:r>
            <a:r>
              <a:rPr lang="en-US" altLang="zh-CN" sz="1700" dirty="0"/>
              <a:t>/</a:t>
            </a:r>
            <a:r>
              <a:rPr lang="zh-CN" altLang="zh-CN" sz="1700" dirty="0"/>
              <a:t>出口岸”，现更名为“进出境关别”，录入要求无变化。</a:t>
            </a:r>
            <a:endParaRPr lang="zh-CN" altLang="en-US" sz="1700" dirty="0">
              <a:latin typeface="Times New Roman" panose="02020603050405020304" pitchFamily="18" charset="0"/>
            </a:endParaRPr>
          </a:p>
        </p:txBody>
      </p:sp>
    </p:spTree>
    <p:extLst>
      <p:ext uri="{BB962C8B-B14F-4D97-AF65-F5344CB8AC3E}">
        <p14:creationId xmlns:p14="http://schemas.microsoft.com/office/powerpoint/2010/main" val="25294075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进出口日期（必填）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r>
              <a:rPr lang="zh-CN" altLang="en-US" sz="2000">
                <a:latin typeface="Times New Roman" panose="02020603050405020304" pitchFamily="18" charset="0"/>
              </a:rPr>
              <a:t>进口日期填报运载进口货物的运输工具申报进境的日期。出口日期指运载出口货物的运输工具办结出境手续的日期，在申报时免予填报。无实际进出境的货物，填报海关接受申报的日期。</a:t>
            </a:r>
          </a:p>
          <a:p>
            <a:r>
              <a:rPr lang="zh-CN" altLang="en-US" sz="2000">
                <a:latin typeface="Times New Roman" panose="02020603050405020304" pitchFamily="18" charset="0"/>
              </a:rPr>
              <a:t>进口日期为人工录入，入库后系统自动反填；出口日期在申报时免于填报，入库后系统自动反填。</a:t>
            </a:r>
          </a:p>
          <a:p>
            <a:r>
              <a:rPr lang="zh-CN" altLang="en-US" sz="2000">
                <a:latin typeface="Times New Roman" panose="02020603050405020304" pitchFamily="18" charset="0"/>
              </a:rPr>
              <a:t>本栏目为</a:t>
            </a:r>
            <a:r>
              <a:rPr lang="en-US" altLang="zh-CN" sz="2000">
                <a:latin typeface="Times New Roman" panose="02020603050405020304" pitchFamily="18" charset="0"/>
              </a:rPr>
              <a:t>8</a:t>
            </a:r>
            <a:r>
              <a:rPr lang="zh-CN" altLang="en-US" sz="2000">
                <a:latin typeface="Times New Roman" panose="02020603050405020304" pitchFamily="18" charset="0"/>
              </a:rPr>
              <a:t>位数字，顺序为年（</a:t>
            </a:r>
            <a:r>
              <a:rPr lang="en-US" altLang="zh-CN" sz="2000">
                <a:latin typeface="Times New Roman" panose="02020603050405020304" pitchFamily="18" charset="0"/>
              </a:rPr>
              <a:t>4</a:t>
            </a:r>
            <a:r>
              <a:rPr lang="zh-CN" altLang="en-US" sz="2000">
                <a:latin typeface="Times New Roman" panose="02020603050405020304" pitchFamily="18" charset="0"/>
              </a:rPr>
              <a:t>位）、月（</a:t>
            </a:r>
            <a:r>
              <a:rPr lang="en-US" altLang="zh-CN" sz="2000">
                <a:latin typeface="Times New Roman" panose="02020603050405020304" pitchFamily="18" charset="0"/>
              </a:rPr>
              <a:t>2</a:t>
            </a:r>
            <a:r>
              <a:rPr lang="zh-CN" altLang="en-US" sz="2000">
                <a:latin typeface="Times New Roman" panose="02020603050405020304" pitchFamily="18" charset="0"/>
              </a:rPr>
              <a:t>位）、日（</a:t>
            </a:r>
            <a:r>
              <a:rPr lang="en-US" altLang="zh-CN" sz="2000">
                <a:latin typeface="Times New Roman" panose="02020603050405020304" pitchFamily="18" charset="0"/>
              </a:rPr>
              <a:t>2</a:t>
            </a:r>
            <a:r>
              <a:rPr lang="zh-CN" altLang="en-US" sz="2000">
                <a:latin typeface="Times New Roman" panose="02020603050405020304" pitchFamily="18" charset="0"/>
              </a:rPr>
              <a:t>位），格式为“</a:t>
            </a:r>
            <a:r>
              <a:rPr lang="en-US" altLang="zh-CN" sz="2000">
                <a:latin typeface="Times New Roman" panose="02020603050405020304" pitchFamily="18" charset="0"/>
              </a:rPr>
              <a:t>YYYYMMDD”</a:t>
            </a:r>
            <a:r>
              <a:rPr lang="zh-CN" altLang="en-US" sz="2000">
                <a:latin typeface="Times New Roman" panose="02020603050405020304" pitchFamily="18" charset="0"/>
              </a:rPr>
              <a:t>。</a:t>
            </a:r>
          </a:p>
          <a:p>
            <a:r>
              <a:rPr lang="zh-CN" altLang="en-US" sz="2000">
                <a:latin typeface="Times New Roman" panose="02020603050405020304" pitchFamily="18" charset="0"/>
              </a:rPr>
              <a:t>该项目为原报关项目的“进出口日期”和原报检项目的“到货发货日期”，现合并为“进出口日期”。录入要求无变化。</a:t>
            </a:r>
            <a:endParaRPr lang="en-US" altLang="zh-CN" sz="2000">
              <a:latin typeface="Times New Roman" panose="02020603050405020304" pitchFamily="18" charset="0"/>
            </a:endParaRPr>
          </a:p>
        </p:txBody>
      </p:sp>
    </p:spTree>
    <p:extLst>
      <p:ext uri="{BB962C8B-B14F-4D97-AF65-F5344CB8AC3E}">
        <p14:creationId xmlns:p14="http://schemas.microsoft.com/office/powerpoint/2010/main" val="31797920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dirty="0">
                <a:solidFill>
                  <a:srgbClr val="FFFFFF"/>
                </a:solidFill>
              </a:rPr>
              <a:t>境内收发货人代码（必填）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pPr>
              <a:lnSpc>
                <a:spcPct val="90000"/>
              </a:lnSpc>
            </a:pPr>
            <a:r>
              <a:rPr lang="zh-CN" altLang="en-US" sz="1400">
                <a:latin typeface="Times New Roman" panose="02020603050405020304" pitchFamily="18" charset="0"/>
              </a:rPr>
              <a:t>填报在海关备案的对外签订并执行进出口贸易合同的中国境内法人、其他组织名称及编码。编码填报</a:t>
            </a:r>
            <a:r>
              <a:rPr lang="en-US" altLang="zh-CN" sz="1400">
                <a:latin typeface="Times New Roman" panose="02020603050405020304" pitchFamily="18" charset="0"/>
              </a:rPr>
              <a:t>18</a:t>
            </a:r>
            <a:r>
              <a:rPr lang="zh-CN" altLang="en-US" sz="1400">
                <a:latin typeface="Times New Roman" panose="02020603050405020304" pitchFamily="18" charset="0"/>
              </a:rPr>
              <a:t>位法人和其他组织统一社会信用代码，没有统一社会信用代码的，填报其在海关的备案编码。进口填“境内收货人”，出口填“境内发货人”。人工录入企业代码后，系统自动反填企业中文名名称。</a:t>
            </a:r>
          </a:p>
          <a:p>
            <a:pPr>
              <a:lnSpc>
                <a:spcPct val="90000"/>
              </a:lnSpc>
            </a:pPr>
            <a:r>
              <a:rPr lang="zh-CN" altLang="en-US" sz="1400">
                <a:latin typeface="Times New Roman" panose="02020603050405020304" pitchFamily="18" charset="0"/>
              </a:rPr>
              <a:t>特殊情况下填制要求如下：</a:t>
            </a:r>
          </a:p>
          <a:p>
            <a:pPr>
              <a:lnSpc>
                <a:spcPct val="90000"/>
              </a:lnSpc>
            </a:pPr>
            <a:r>
              <a:rPr lang="zh-CN" altLang="en-US" sz="1400">
                <a:latin typeface="Times New Roman" panose="02020603050405020304" pitchFamily="18" charset="0"/>
              </a:rPr>
              <a:t>（一）进出口货物合同的签订者和执行者非同一企业的，填报执行合同的企业。</a:t>
            </a:r>
          </a:p>
          <a:p>
            <a:pPr>
              <a:lnSpc>
                <a:spcPct val="90000"/>
              </a:lnSpc>
            </a:pPr>
            <a:r>
              <a:rPr lang="zh-CN" altLang="en-US" sz="1400">
                <a:latin typeface="Times New Roman" panose="02020603050405020304" pitchFamily="18" charset="0"/>
              </a:rPr>
              <a:t>（二）外商投资企业委托进出口企业进口投资设备、物品的，填报外商投资企业，并在标记唛码及备注栏注明“委托某进出口企业进口”，同时注明被委托企业的</a:t>
            </a:r>
            <a:r>
              <a:rPr lang="en-US" altLang="zh-CN" sz="1400">
                <a:latin typeface="Times New Roman" panose="02020603050405020304" pitchFamily="18" charset="0"/>
              </a:rPr>
              <a:t>18</a:t>
            </a:r>
            <a:r>
              <a:rPr lang="zh-CN" altLang="en-US" sz="1400">
                <a:latin typeface="Times New Roman" panose="02020603050405020304" pitchFamily="18" charset="0"/>
              </a:rPr>
              <a:t>位法人和其他组织统一社会信用代码。</a:t>
            </a:r>
          </a:p>
          <a:p>
            <a:pPr>
              <a:lnSpc>
                <a:spcPct val="90000"/>
              </a:lnSpc>
            </a:pPr>
            <a:r>
              <a:rPr lang="zh-CN" altLang="en-US" sz="1400">
                <a:latin typeface="Times New Roman" panose="02020603050405020304" pitchFamily="18" charset="0"/>
              </a:rPr>
              <a:t>（三）有代理报关资格的报关企业代理其他进出口企业办理进出口报关手续时，填报委托的进出口企业。</a:t>
            </a:r>
          </a:p>
          <a:p>
            <a:pPr>
              <a:lnSpc>
                <a:spcPct val="90000"/>
              </a:lnSpc>
            </a:pPr>
            <a:r>
              <a:rPr lang="zh-CN" altLang="en-US" sz="1400">
                <a:latin typeface="Times New Roman" panose="02020603050405020304" pitchFamily="18" charset="0"/>
              </a:rPr>
              <a:t>（四）海关特殊监管区域收发货人填报该货物的实际经营单位或海关特殊监管区域内经营企业。</a:t>
            </a:r>
          </a:p>
          <a:p>
            <a:pPr>
              <a:lnSpc>
                <a:spcPct val="90000"/>
              </a:lnSpc>
            </a:pPr>
            <a:r>
              <a:rPr lang="en-US" altLang="zh-CN" sz="1400">
                <a:latin typeface="Times New Roman" panose="02020603050405020304" pitchFamily="18" charset="0"/>
              </a:rPr>
              <a:t>(</a:t>
            </a:r>
            <a:r>
              <a:rPr lang="zh-CN" altLang="en-US" sz="1400">
                <a:latin typeface="Times New Roman" panose="02020603050405020304" pitchFamily="18" charset="0"/>
              </a:rPr>
              <a:t>五）无统一社会信用代码及海关正式编码的企业，填报企业在海关申领的临时编码。</a:t>
            </a:r>
          </a:p>
          <a:p>
            <a:pPr>
              <a:lnSpc>
                <a:spcPct val="90000"/>
              </a:lnSpc>
            </a:pPr>
            <a:r>
              <a:rPr lang="zh-CN" altLang="en-US" sz="1400">
                <a:latin typeface="Times New Roman" panose="02020603050405020304" pitchFamily="18" charset="0"/>
              </a:rPr>
              <a:t>该项目为原海关与原报检项目的“收发货人”，现改名为 “境内收发货人”。</a:t>
            </a:r>
            <a:endParaRPr lang="en-US" altLang="zh-CN" sz="1400">
              <a:latin typeface="Times New Roman" panose="02020603050405020304" pitchFamily="18" charset="0"/>
            </a:endParaRPr>
          </a:p>
        </p:txBody>
      </p:sp>
    </p:spTree>
    <p:extLst>
      <p:ext uri="{BB962C8B-B14F-4D97-AF65-F5344CB8AC3E}">
        <p14:creationId xmlns:p14="http://schemas.microsoft.com/office/powerpoint/2010/main" val="2051842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zh-CN" sz="3200">
                <a:solidFill>
                  <a:srgbClr val="FFFFFF"/>
                </a:solidFill>
              </a:rPr>
              <a:t>消费使用</a:t>
            </a:r>
            <a:r>
              <a:rPr lang="en-US" altLang="zh-CN" sz="3200">
                <a:solidFill>
                  <a:srgbClr val="FFFFFF"/>
                </a:solidFill>
              </a:rPr>
              <a:t>/</a:t>
            </a:r>
            <a:r>
              <a:rPr lang="zh-CN" altLang="zh-CN" sz="3200">
                <a:solidFill>
                  <a:srgbClr val="FFFFFF"/>
                </a:solidFill>
              </a:rPr>
              <a:t>生产销售单位代码</a:t>
            </a:r>
            <a:r>
              <a:rPr lang="zh-CN" altLang="en-US" sz="3200">
                <a:solidFill>
                  <a:srgbClr val="FFFFFF"/>
                </a:solidFill>
              </a:rPr>
              <a:t>（必填）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r>
              <a:rPr lang="zh-CN" altLang="en-US" sz="2000">
                <a:latin typeface="Times New Roman" panose="02020603050405020304" pitchFamily="18" charset="0"/>
              </a:rPr>
              <a:t>填报</a:t>
            </a:r>
            <a:r>
              <a:rPr lang="en-US" altLang="zh-CN" sz="2000">
                <a:latin typeface="Times New Roman" panose="02020603050405020304" pitchFamily="18" charset="0"/>
              </a:rPr>
              <a:t>18</a:t>
            </a:r>
            <a:r>
              <a:rPr lang="zh-CN" altLang="en-US" sz="2000">
                <a:latin typeface="Times New Roman" panose="02020603050405020304" pitchFamily="18" charset="0"/>
              </a:rPr>
              <a:t>位法人和其他组织统一社会信用代码，无</a:t>
            </a:r>
            <a:r>
              <a:rPr lang="en-US" altLang="zh-CN" sz="2000">
                <a:latin typeface="Times New Roman" panose="02020603050405020304" pitchFamily="18" charset="0"/>
              </a:rPr>
              <a:t>18</a:t>
            </a:r>
            <a:r>
              <a:rPr lang="zh-CN" altLang="en-US" sz="2000">
                <a:latin typeface="Times New Roman" panose="02020603050405020304" pitchFamily="18" charset="0"/>
              </a:rPr>
              <a:t>位统一社会信用代码的，填报“</a:t>
            </a:r>
            <a:r>
              <a:rPr lang="en-US" altLang="zh-CN" sz="2000">
                <a:latin typeface="Times New Roman" panose="02020603050405020304" pitchFamily="18" charset="0"/>
              </a:rPr>
              <a:t>NO”</a:t>
            </a:r>
            <a:r>
              <a:rPr lang="zh-CN" altLang="en-US" sz="2000">
                <a:latin typeface="Times New Roman" panose="02020603050405020304" pitchFamily="18" charset="0"/>
              </a:rPr>
              <a:t>。进口填报消费使用单位，出口填报生产销售单位。人工录入企业代码后，系统自动反填企业中文名称。</a:t>
            </a:r>
          </a:p>
          <a:p>
            <a:r>
              <a:rPr lang="zh-CN" altLang="en-US" sz="2000">
                <a:latin typeface="Times New Roman" panose="02020603050405020304" pitchFamily="18" charset="0"/>
              </a:rPr>
              <a:t>提醒注意：</a:t>
            </a:r>
          </a:p>
          <a:p>
            <a:r>
              <a:rPr lang="zh-CN" altLang="en-US" sz="2000">
                <a:latin typeface="Times New Roman" panose="02020603050405020304" pitchFamily="18" charset="0"/>
              </a:rPr>
              <a:t>（一）消费使用单位填报已知的进口货物在境内的最终消费、使用单位的名称，包括：</a:t>
            </a:r>
          </a:p>
          <a:p>
            <a:r>
              <a:rPr lang="en-US" altLang="zh-CN" sz="2000">
                <a:latin typeface="Times New Roman" panose="02020603050405020304" pitchFamily="18" charset="0"/>
              </a:rPr>
              <a:t>1</a:t>
            </a:r>
            <a:r>
              <a:rPr lang="zh-CN" altLang="en-US" sz="2000">
                <a:latin typeface="Times New Roman" panose="02020603050405020304" pitchFamily="18" charset="0"/>
              </a:rPr>
              <a:t>．自行进口货物的单位。</a:t>
            </a:r>
          </a:p>
          <a:p>
            <a:r>
              <a:rPr lang="en-US" altLang="zh-CN" sz="2000">
                <a:latin typeface="Times New Roman" panose="02020603050405020304" pitchFamily="18" charset="0"/>
              </a:rPr>
              <a:t>2</a:t>
            </a:r>
            <a:r>
              <a:rPr lang="zh-CN" altLang="en-US" sz="2000">
                <a:latin typeface="Times New Roman" panose="02020603050405020304" pitchFamily="18" charset="0"/>
              </a:rPr>
              <a:t>．委托进出口企业进口货物的单位。</a:t>
            </a:r>
            <a:endParaRPr lang="en-US" altLang="zh-CN" sz="2000">
              <a:latin typeface="Times New Roman" panose="02020603050405020304" pitchFamily="18" charset="0"/>
            </a:endParaRPr>
          </a:p>
        </p:txBody>
      </p:sp>
    </p:spTree>
    <p:extLst>
      <p:ext uri="{BB962C8B-B14F-4D97-AF65-F5344CB8AC3E}">
        <p14:creationId xmlns:p14="http://schemas.microsoft.com/office/powerpoint/2010/main" val="4314071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zh-CN" sz="3200">
                <a:solidFill>
                  <a:srgbClr val="FFFFFF"/>
                </a:solidFill>
              </a:rPr>
              <a:t>消费使用</a:t>
            </a:r>
            <a:r>
              <a:rPr lang="en-US" altLang="zh-CN" sz="3200">
                <a:solidFill>
                  <a:srgbClr val="FFFFFF"/>
                </a:solidFill>
              </a:rPr>
              <a:t>/</a:t>
            </a:r>
            <a:r>
              <a:rPr lang="zh-CN" altLang="zh-CN" sz="3200">
                <a:solidFill>
                  <a:srgbClr val="FFFFFF"/>
                </a:solidFill>
              </a:rPr>
              <a:t>生产销售单位代码</a:t>
            </a:r>
            <a:r>
              <a:rPr lang="zh-CN" altLang="en-US" sz="3200">
                <a:solidFill>
                  <a:srgbClr val="FFFFFF"/>
                </a:solidFill>
              </a:rPr>
              <a:t>（必填）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pPr>
              <a:lnSpc>
                <a:spcPct val="90000"/>
              </a:lnSpc>
            </a:pPr>
            <a:r>
              <a:rPr lang="zh-CN" altLang="en-US" sz="1700" dirty="0">
                <a:latin typeface="Times New Roman" panose="02020603050405020304" pitchFamily="18" charset="0"/>
              </a:rPr>
              <a:t>（二）生产销售单位填报出口货物在境内的生产或销售单位的名称，包括：</a:t>
            </a:r>
          </a:p>
          <a:p>
            <a:pPr>
              <a:lnSpc>
                <a:spcPct val="90000"/>
              </a:lnSpc>
            </a:pPr>
            <a:r>
              <a:rPr lang="en-US" altLang="zh-CN" sz="1700" dirty="0">
                <a:latin typeface="Times New Roman" panose="02020603050405020304" pitchFamily="18" charset="0"/>
              </a:rPr>
              <a:t>1</a:t>
            </a:r>
            <a:r>
              <a:rPr lang="zh-CN" altLang="en-US" sz="1700" dirty="0">
                <a:latin typeface="Times New Roman" panose="02020603050405020304" pitchFamily="18" charset="0"/>
              </a:rPr>
              <a:t>．自行出口货物的单位。</a:t>
            </a:r>
          </a:p>
          <a:p>
            <a:pPr>
              <a:lnSpc>
                <a:spcPct val="90000"/>
              </a:lnSpc>
            </a:pPr>
            <a:r>
              <a:rPr lang="en-US" altLang="zh-CN" sz="1700" dirty="0">
                <a:latin typeface="Times New Roman" panose="02020603050405020304" pitchFamily="18" charset="0"/>
              </a:rPr>
              <a:t>2</a:t>
            </a:r>
            <a:r>
              <a:rPr lang="zh-CN" altLang="en-US" sz="1700" dirty="0">
                <a:latin typeface="Times New Roman" panose="02020603050405020304" pitchFamily="18" charset="0"/>
              </a:rPr>
              <a:t>．委托进出口企业出口货物的单位。</a:t>
            </a:r>
          </a:p>
          <a:p>
            <a:pPr>
              <a:lnSpc>
                <a:spcPct val="90000"/>
              </a:lnSpc>
            </a:pPr>
            <a:r>
              <a:rPr lang="zh-CN" altLang="en-US" sz="1700" dirty="0">
                <a:latin typeface="Times New Roman" panose="02020603050405020304" pitchFamily="18" charset="0"/>
              </a:rPr>
              <a:t>（三）减免税货物报关单的消费使用单位</a:t>
            </a:r>
            <a:r>
              <a:rPr lang="en-US" altLang="zh-CN" sz="1700" dirty="0">
                <a:latin typeface="Times New Roman" panose="02020603050405020304" pitchFamily="18" charset="0"/>
              </a:rPr>
              <a:t>/</a:t>
            </a:r>
            <a:r>
              <a:rPr lang="zh-CN" altLang="en-US" sz="1700" dirty="0">
                <a:latin typeface="Times New Roman" panose="02020603050405020304" pitchFamily="18" charset="0"/>
              </a:rPr>
              <a:t>生产销售单位应与</a:t>
            </a:r>
            <a:r>
              <a:rPr lang="en-US" altLang="zh-CN" sz="1700" dirty="0">
                <a:latin typeface="Times New Roman" panose="02020603050405020304" pitchFamily="18" charset="0"/>
              </a:rPr>
              <a:t>《</a:t>
            </a:r>
            <a:r>
              <a:rPr lang="zh-CN" altLang="en-US" sz="1700" dirty="0">
                <a:latin typeface="Times New Roman" panose="02020603050405020304" pitchFamily="18" charset="0"/>
              </a:rPr>
              <a:t>中华人民共和国海关进出口货物征免税证明</a:t>
            </a:r>
            <a:r>
              <a:rPr lang="en-US" altLang="zh-CN" sz="1700" dirty="0">
                <a:latin typeface="Times New Roman" panose="02020603050405020304" pitchFamily="18" charset="0"/>
              </a:rPr>
              <a:t>》</a:t>
            </a:r>
            <a:r>
              <a:rPr lang="zh-CN" altLang="en-US" sz="1700" dirty="0">
                <a:latin typeface="Times New Roman" panose="02020603050405020304" pitchFamily="18" charset="0"/>
              </a:rPr>
              <a:t>（以下简称</a:t>
            </a:r>
            <a:r>
              <a:rPr lang="en-US" altLang="zh-CN" sz="1700" dirty="0">
                <a:latin typeface="Times New Roman" panose="02020603050405020304" pitchFamily="18" charset="0"/>
              </a:rPr>
              <a:t>《</a:t>
            </a:r>
            <a:r>
              <a:rPr lang="zh-CN" altLang="en-US" sz="1700" dirty="0">
                <a:latin typeface="Times New Roman" panose="02020603050405020304" pitchFamily="18" charset="0"/>
              </a:rPr>
              <a:t>征免税证明</a:t>
            </a:r>
            <a:r>
              <a:rPr lang="en-US" altLang="zh-CN" sz="1700" dirty="0">
                <a:latin typeface="Times New Roman" panose="02020603050405020304" pitchFamily="18" charset="0"/>
              </a:rPr>
              <a:t>》</a:t>
            </a:r>
            <a:r>
              <a:rPr lang="zh-CN" altLang="en-US" sz="1700" dirty="0">
                <a:latin typeface="Times New Roman" panose="02020603050405020304" pitchFamily="18" charset="0"/>
              </a:rPr>
              <a:t>）的“减免税申请人”一致；保税监管场所与境外之间的进出境货物，消费使用单位</a:t>
            </a:r>
            <a:r>
              <a:rPr lang="en-US" altLang="zh-CN" sz="1700" dirty="0">
                <a:latin typeface="Times New Roman" panose="02020603050405020304" pitchFamily="18" charset="0"/>
              </a:rPr>
              <a:t>/</a:t>
            </a:r>
            <a:r>
              <a:rPr lang="zh-CN" altLang="en-US" sz="1700" dirty="0">
                <a:latin typeface="Times New Roman" panose="02020603050405020304" pitchFamily="18" charset="0"/>
              </a:rPr>
              <a:t>生产销售单位填报保税监管场所的名称（保税物流中心（</a:t>
            </a:r>
            <a:r>
              <a:rPr lang="en-US" altLang="zh-CN" sz="1700" dirty="0">
                <a:latin typeface="Times New Roman" panose="02020603050405020304" pitchFamily="18" charset="0"/>
              </a:rPr>
              <a:t>B</a:t>
            </a:r>
            <a:r>
              <a:rPr lang="zh-CN" altLang="en-US" sz="1700" dirty="0">
                <a:latin typeface="Times New Roman" panose="02020603050405020304" pitchFamily="18" charset="0"/>
              </a:rPr>
              <a:t>型）填报中心内企业名称）。</a:t>
            </a:r>
          </a:p>
          <a:p>
            <a:pPr>
              <a:lnSpc>
                <a:spcPct val="90000"/>
              </a:lnSpc>
            </a:pPr>
            <a:r>
              <a:rPr lang="zh-CN" altLang="en-US" sz="1700" dirty="0">
                <a:latin typeface="Times New Roman" panose="02020603050405020304" pitchFamily="18" charset="0"/>
              </a:rPr>
              <a:t>（四）海关特殊监管区域的消费使用单位</a:t>
            </a:r>
            <a:r>
              <a:rPr lang="en-US" altLang="zh-CN" sz="1700" dirty="0">
                <a:latin typeface="Times New Roman" panose="02020603050405020304" pitchFamily="18" charset="0"/>
              </a:rPr>
              <a:t>/</a:t>
            </a:r>
            <a:r>
              <a:rPr lang="zh-CN" altLang="en-US" sz="1700" dirty="0">
                <a:latin typeface="Times New Roman" panose="02020603050405020304" pitchFamily="18" charset="0"/>
              </a:rPr>
              <a:t>生产销售单位填报区域内经营企业（“加工单位”或“仓库”）。</a:t>
            </a:r>
          </a:p>
          <a:p>
            <a:pPr>
              <a:lnSpc>
                <a:spcPct val="90000"/>
              </a:lnSpc>
            </a:pPr>
            <a:r>
              <a:rPr lang="zh-CN" altLang="en-US" sz="1700" dirty="0">
                <a:latin typeface="Times New Roman" panose="02020603050405020304" pitchFamily="18" charset="0"/>
              </a:rPr>
              <a:t>（五）进口货物在境内的最终消费或使用以及出口货物在境内的生产或销售的对象为自然人的，填报身份证号、护照号、台胞证号等有效证件号码及姓名。</a:t>
            </a:r>
          </a:p>
          <a:p>
            <a:pPr>
              <a:lnSpc>
                <a:spcPct val="90000"/>
              </a:lnSpc>
            </a:pPr>
            <a:r>
              <a:rPr lang="zh-CN" altLang="en-US" sz="1700" dirty="0">
                <a:latin typeface="Times New Roman" panose="02020603050405020304" pitchFamily="18" charset="0"/>
              </a:rPr>
              <a:t>该项目为原报关项目的“消费使用</a:t>
            </a:r>
            <a:r>
              <a:rPr lang="en-US" altLang="zh-CN" sz="1700" dirty="0">
                <a:latin typeface="Times New Roman" panose="02020603050405020304" pitchFamily="18" charset="0"/>
              </a:rPr>
              <a:t>/</a:t>
            </a:r>
            <a:r>
              <a:rPr lang="zh-CN" altLang="en-US" sz="1700" dirty="0">
                <a:latin typeface="Times New Roman" panose="02020603050405020304" pitchFamily="18" charset="0"/>
              </a:rPr>
              <a:t>生产销售单位代码”和原报检项目的“使用人</a:t>
            </a:r>
            <a:r>
              <a:rPr lang="en-US" altLang="zh-CN" sz="1700" dirty="0">
                <a:latin typeface="Times New Roman" panose="02020603050405020304" pitchFamily="18" charset="0"/>
              </a:rPr>
              <a:t>/</a:t>
            </a:r>
            <a:r>
              <a:rPr lang="zh-CN" altLang="en-US" sz="1700" dirty="0">
                <a:latin typeface="Times New Roman" panose="02020603050405020304" pitchFamily="18" charset="0"/>
              </a:rPr>
              <a:t>生产加工单位代码”，现合并为“消费使用</a:t>
            </a:r>
            <a:r>
              <a:rPr lang="en-US" altLang="zh-CN" sz="1700" dirty="0">
                <a:latin typeface="Times New Roman" panose="02020603050405020304" pitchFamily="18" charset="0"/>
              </a:rPr>
              <a:t>/</a:t>
            </a:r>
            <a:r>
              <a:rPr lang="zh-CN" altLang="en-US" sz="1700" dirty="0">
                <a:latin typeface="Times New Roman" panose="02020603050405020304" pitchFamily="18" charset="0"/>
              </a:rPr>
              <a:t>生产销售单位代码”。</a:t>
            </a:r>
            <a:endParaRPr lang="en-US" altLang="zh-CN" sz="1700" dirty="0">
              <a:latin typeface="Times New Roman" panose="02020603050405020304" pitchFamily="18" charset="0"/>
            </a:endParaRPr>
          </a:p>
        </p:txBody>
      </p:sp>
    </p:spTree>
    <p:extLst>
      <p:ext uri="{BB962C8B-B14F-4D97-AF65-F5344CB8AC3E}">
        <p14:creationId xmlns:p14="http://schemas.microsoft.com/office/powerpoint/2010/main" val="39159973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监管方式（必填）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pPr>
              <a:lnSpc>
                <a:spcPct val="90000"/>
              </a:lnSpc>
            </a:pPr>
            <a:r>
              <a:rPr lang="zh-CN" altLang="en-US" sz="1600">
                <a:latin typeface="Times New Roman" panose="02020603050405020304" pitchFamily="18" charset="0"/>
              </a:rPr>
              <a:t>根据实际对外贸易情况按海关规定的</a:t>
            </a:r>
            <a:r>
              <a:rPr lang="en-US" altLang="zh-CN" sz="1600">
                <a:latin typeface="Times New Roman" panose="02020603050405020304" pitchFamily="18" charset="0"/>
              </a:rPr>
              <a:t>《</a:t>
            </a:r>
            <a:r>
              <a:rPr lang="zh-CN" altLang="en-US" sz="1600">
                <a:latin typeface="Times New Roman" panose="02020603050405020304" pitchFamily="18" charset="0"/>
              </a:rPr>
              <a:t>监管方式代码表</a:t>
            </a:r>
            <a:r>
              <a:rPr lang="en-US" altLang="zh-CN" sz="1600">
                <a:latin typeface="Times New Roman" panose="02020603050405020304" pitchFamily="18" charset="0"/>
              </a:rPr>
              <a:t>》</a:t>
            </a:r>
            <a:r>
              <a:rPr lang="zh-CN" altLang="en-US" sz="1600">
                <a:latin typeface="Times New Roman" panose="02020603050405020304" pitchFamily="18" charset="0"/>
              </a:rPr>
              <a:t>选择填报相应的监管方式简称及代码。一份报关单只允许填报一种监管方式。</a:t>
            </a:r>
          </a:p>
          <a:p>
            <a:pPr>
              <a:lnSpc>
                <a:spcPct val="90000"/>
              </a:lnSpc>
            </a:pPr>
            <a:r>
              <a:rPr lang="zh-CN" altLang="en-US" sz="1600">
                <a:latin typeface="Times New Roman" panose="02020603050405020304" pitchFamily="18" charset="0"/>
              </a:rPr>
              <a:t>提醒注意：特殊情况下加工贸易货物监管方式填报要求如下：</a:t>
            </a:r>
          </a:p>
          <a:p>
            <a:pPr>
              <a:lnSpc>
                <a:spcPct val="90000"/>
              </a:lnSpc>
            </a:pPr>
            <a:r>
              <a:rPr lang="zh-CN" altLang="en-US" sz="1600">
                <a:latin typeface="Times New Roman" panose="02020603050405020304" pitchFamily="18" charset="0"/>
              </a:rPr>
              <a:t>（一）进口少量低值辅料（即</a:t>
            </a:r>
            <a:r>
              <a:rPr lang="en-US" altLang="zh-CN" sz="1600">
                <a:latin typeface="Times New Roman" panose="02020603050405020304" pitchFamily="18" charset="0"/>
              </a:rPr>
              <a:t>5000</a:t>
            </a:r>
            <a:r>
              <a:rPr lang="zh-CN" altLang="en-US" sz="1600">
                <a:latin typeface="Times New Roman" panose="02020603050405020304" pitchFamily="18" charset="0"/>
              </a:rPr>
              <a:t>美元以下，</a:t>
            </a:r>
            <a:r>
              <a:rPr lang="en-US" altLang="zh-CN" sz="1600">
                <a:latin typeface="Times New Roman" panose="02020603050405020304" pitchFamily="18" charset="0"/>
              </a:rPr>
              <a:t>78</a:t>
            </a:r>
            <a:r>
              <a:rPr lang="zh-CN" altLang="en-US" sz="1600">
                <a:latin typeface="Times New Roman" panose="02020603050405020304" pitchFamily="18" charset="0"/>
              </a:rPr>
              <a:t>种以内的低值辅料）按规定不使用</a:t>
            </a:r>
            <a:r>
              <a:rPr lang="en-US" altLang="zh-CN" sz="1600">
                <a:latin typeface="Times New Roman" panose="02020603050405020304" pitchFamily="18" charset="0"/>
              </a:rPr>
              <a:t>《</a:t>
            </a:r>
            <a:r>
              <a:rPr lang="zh-CN" altLang="en-US" sz="1600">
                <a:latin typeface="Times New Roman" panose="02020603050405020304" pitchFamily="18" charset="0"/>
              </a:rPr>
              <a:t>加工贸易手册</a:t>
            </a:r>
            <a:r>
              <a:rPr lang="en-US" altLang="zh-CN" sz="1600">
                <a:latin typeface="Times New Roman" panose="02020603050405020304" pitchFamily="18" charset="0"/>
              </a:rPr>
              <a:t>》</a:t>
            </a:r>
            <a:r>
              <a:rPr lang="zh-CN" altLang="en-US" sz="1600">
                <a:latin typeface="Times New Roman" panose="02020603050405020304" pitchFamily="18" charset="0"/>
              </a:rPr>
              <a:t>的，填报“低值辅料”。使用</a:t>
            </a:r>
            <a:r>
              <a:rPr lang="en-US" altLang="zh-CN" sz="1600">
                <a:latin typeface="Times New Roman" panose="02020603050405020304" pitchFamily="18" charset="0"/>
              </a:rPr>
              <a:t>《</a:t>
            </a:r>
            <a:r>
              <a:rPr lang="zh-CN" altLang="en-US" sz="1600">
                <a:latin typeface="Times New Roman" panose="02020603050405020304" pitchFamily="18" charset="0"/>
              </a:rPr>
              <a:t>加工贸易手册</a:t>
            </a:r>
            <a:r>
              <a:rPr lang="en-US" altLang="zh-CN" sz="1600">
                <a:latin typeface="Times New Roman" panose="02020603050405020304" pitchFamily="18" charset="0"/>
              </a:rPr>
              <a:t>》</a:t>
            </a:r>
            <a:r>
              <a:rPr lang="zh-CN" altLang="en-US" sz="1600">
                <a:latin typeface="Times New Roman" panose="02020603050405020304" pitchFamily="18" charset="0"/>
              </a:rPr>
              <a:t>的，按</a:t>
            </a:r>
            <a:r>
              <a:rPr lang="en-US" altLang="zh-CN" sz="1600">
                <a:latin typeface="Times New Roman" panose="02020603050405020304" pitchFamily="18" charset="0"/>
              </a:rPr>
              <a:t>《</a:t>
            </a:r>
            <a:r>
              <a:rPr lang="zh-CN" altLang="en-US" sz="1600">
                <a:latin typeface="Times New Roman" panose="02020603050405020304" pitchFamily="18" charset="0"/>
              </a:rPr>
              <a:t>加工贸易手册</a:t>
            </a:r>
            <a:r>
              <a:rPr lang="en-US" altLang="zh-CN" sz="1600">
                <a:latin typeface="Times New Roman" panose="02020603050405020304" pitchFamily="18" charset="0"/>
              </a:rPr>
              <a:t>》</a:t>
            </a:r>
            <a:r>
              <a:rPr lang="zh-CN" altLang="en-US" sz="1600">
                <a:latin typeface="Times New Roman" panose="02020603050405020304" pitchFamily="18" charset="0"/>
              </a:rPr>
              <a:t>上的监管方式填报。</a:t>
            </a:r>
          </a:p>
          <a:p>
            <a:pPr>
              <a:lnSpc>
                <a:spcPct val="90000"/>
              </a:lnSpc>
            </a:pPr>
            <a:r>
              <a:rPr lang="zh-CN" altLang="en-US" sz="1600">
                <a:latin typeface="Times New Roman" panose="02020603050405020304" pitchFamily="18" charset="0"/>
              </a:rPr>
              <a:t>（二）加工贸易料件转内销货物以及按料件办理进口手续的转内销制成品、残次品、未完成品，填制进口报关单，填报“来料料件内销”或“进料料件内销”；加工贸易成品凭</a:t>
            </a:r>
            <a:r>
              <a:rPr lang="en-US" altLang="zh-CN" sz="1600">
                <a:latin typeface="Times New Roman" panose="02020603050405020304" pitchFamily="18" charset="0"/>
              </a:rPr>
              <a:t>《</a:t>
            </a:r>
            <a:r>
              <a:rPr lang="zh-CN" altLang="en-US" sz="1600">
                <a:latin typeface="Times New Roman" panose="02020603050405020304" pitchFamily="18" charset="0"/>
              </a:rPr>
              <a:t>征免税证明</a:t>
            </a:r>
            <a:r>
              <a:rPr lang="en-US" altLang="zh-CN" sz="1600">
                <a:latin typeface="Times New Roman" panose="02020603050405020304" pitchFamily="18" charset="0"/>
              </a:rPr>
              <a:t>》</a:t>
            </a:r>
            <a:r>
              <a:rPr lang="zh-CN" altLang="en-US" sz="1600">
                <a:latin typeface="Times New Roman" panose="02020603050405020304" pitchFamily="18" charset="0"/>
              </a:rPr>
              <a:t>转为减免税进口货物的，分别填制进、出口报关单，出口报关单填报“来料成品减免”或“进料成品减免”，进口报关单按照实际监管方式填报。</a:t>
            </a:r>
          </a:p>
          <a:p>
            <a:pPr>
              <a:lnSpc>
                <a:spcPct val="90000"/>
              </a:lnSpc>
            </a:pPr>
            <a:r>
              <a:rPr lang="zh-CN" altLang="en-US" sz="1600">
                <a:latin typeface="Times New Roman" panose="02020603050405020304" pitchFamily="18" charset="0"/>
              </a:rPr>
              <a:t>（三）加工贸易出口成品因故退运进口及复运出口的，填报“来料成品退换”或“进料成品退换”；加工贸易进口料件因换料退运出口及复运进口的，填报“来料料件退换”或“进料料件退换”；加工贸易过程中产生的剩余料件、边角料退运出口，以及进口料件因品质、规格等原因退运出口且不再更换同类货物进口的，分别填报“来料料件复出”、“来料边角料复出”、“进料料件复出”、“进料边角料复出”。</a:t>
            </a:r>
          </a:p>
        </p:txBody>
      </p:sp>
    </p:spTree>
    <p:extLst>
      <p:ext uri="{BB962C8B-B14F-4D97-AF65-F5344CB8AC3E}">
        <p14:creationId xmlns:p14="http://schemas.microsoft.com/office/powerpoint/2010/main" val="4832268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监管方式（必填）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r>
              <a:rPr lang="zh-CN" altLang="en-US" sz="2000">
                <a:latin typeface="Times New Roman" panose="02020603050405020304" pitchFamily="18" charset="0"/>
              </a:rPr>
              <a:t>（四）加工贸易边角料内销和副产品内销，填制进口报关单，填报“来料边角料内销”或“进料边角料内销”。</a:t>
            </a:r>
          </a:p>
          <a:p>
            <a:r>
              <a:rPr lang="zh-CN" altLang="en-US" sz="2000">
                <a:latin typeface="Times New Roman" panose="02020603050405020304" pitchFamily="18" charset="0"/>
              </a:rPr>
              <a:t>（五）企业销毁处置加工贸易货物未获得收入，销毁处置货物为料件、残次品的，填报“料件销毁”；销毁处置货物为边角料、副产品的，填报“边角料销毁”。</a:t>
            </a:r>
          </a:p>
          <a:p>
            <a:r>
              <a:rPr lang="zh-CN" altLang="en-US" sz="2000">
                <a:latin typeface="Times New Roman" panose="02020603050405020304" pitchFamily="18" charset="0"/>
              </a:rPr>
              <a:t>企业销毁处置加工贸易货物获得收入的，填报为“进料边角料内销”或“来料边角料内销”。</a:t>
            </a:r>
          </a:p>
          <a:p>
            <a:r>
              <a:rPr lang="zh-CN" altLang="en-US" sz="2000">
                <a:latin typeface="Times New Roman" panose="02020603050405020304" pitchFamily="18" charset="0"/>
              </a:rPr>
              <a:t>该项目为原报关项目的“监管方式”和原报检项目的“贸易方式”，现合并为“监管方式”，录入要求无变化。</a:t>
            </a:r>
            <a:endParaRPr lang="en-US" altLang="zh-CN" sz="2000">
              <a:latin typeface="Times New Roman" panose="02020603050405020304" pitchFamily="18" charset="0"/>
            </a:endParaRPr>
          </a:p>
        </p:txBody>
      </p:sp>
    </p:spTree>
    <p:extLst>
      <p:ext uri="{BB962C8B-B14F-4D97-AF65-F5344CB8AC3E}">
        <p14:creationId xmlns:p14="http://schemas.microsoft.com/office/powerpoint/2010/main" val="28544796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dirty="0">
                <a:solidFill>
                  <a:srgbClr val="FFFFFF"/>
                </a:solidFill>
              </a:rPr>
              <a:t>运输方式（必填）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pPr>
              <a:lnSpc>
                <a:spcPct val="90000"/>
              </a:lnSpc>
            </a:pPr>
            <a:r>
              <a:rPr lang="zh-CN" altLang="en-US" sz="1600">
                <a:latin typeface="Times New Roman" panose="02020603050405020304" pitchFamily="18" charset="0"/>
              </a:rPr>
              <a:t>运输方式包括实际运输方式和海关规定的特殊运输方式，前者指货物实际进出境的运输方式，按进出境所使用的运输工具分类；后者指货物无实际进出境的运输方式，按货物在境内的流向分类。</a:t>
            </a:r>
          </a:p>
          <a:p>
            <a:pPr>
              <a:lnSpc>
                <a:spcPct val="90000"/>
              </a:lnSpc>
            </a:pPr>
            <a:r>
              <a:rPr lang="zh-CN" altLang="en-US" sz="1600">
                <a:latin typeface="Times New Roman" panose="02020603050405020304" pitchFamily="18" charset="0"/>
              </a:rPr>
              <a:t>根据货物实际进出境的运输方式或货物在境内流向的类别，按照海关规定的</a:t>
            </a:r>
            <a:r>
              <a:rPr lang="en-US" altLang="zh-CN" sz="1600">
                <a:latin typeface="Times New Roman" panose="02020603050405020304" pitchFamily="18" charset="0"/>
              </a:rPr>
              <a:t>《</a:t>
            </a:r>
            <a:r>
              <a:rPr lang="zh-CN" altLang="en-US" sz="1600">
                <a:latin typeface="Times New Roman" panose="02020603050405020304" pitchFamily="18" charset="0"/>
              </a:rPr>
              <a:t>运输方式代码表</a:t>
            </a:r>
            <a:r>
              <a:rPr lang="en-US" altLang="zh-CN" sz="1600">
                <a:latin typeface="Times New Roman" panose="02020603050405020304" pitchFamily="18" charset="0"/>
              </a:rPr>
              <a:t>》</a:t>
            </a:r>
            <a:r>
              <a:rPr lang="zh-CN" altLang="en-US" sz="1600">
                <a:latin typeface="Times New Roman" panose="02020603050405020304" pitchFamily="18" charset="0"/>
              </a:rPr>
              <a:t>选择填报相应的运输方式。</a:t>
            </a:r>
          </a:p>
          <a:p>
            <a:pPr>
              <a:lnSpc>
                <a:spcPct val="90000"/>
              </a:lnSpc>
            </a:pPr>
            <a:r>
              <a:rPr lang="zh-CN" altLang="en-US" sz="1600">
                <a:latin typeface="Times New Roman" panose="02020603050405020304" pitchFamily="18" charset="0"/>
              </a:rPr>
              <a:t>提醒注意：</a:t>
            </a:r>
          </a:p>
          <a:p>
            <a:pPr>
              <a:lnSpc>
                <a:spcPct val="90000"/>
              </a:lnSpc>
            </a:pPr>
            <a:r>
              <a:rPr lang="zh-CN" altLang="en-US" sz="1600">
                <a:latin typeface="Times New Roman" panose="02020603050405020304" pitchFamily="18" charset="0"/>
              </a:rPr>
              <a:t>（一）特殊情况填报要求如下：</a:t>
            </a:r>
          </a:p>
          <a:p>
            <a:pPr>
              <a:lnSpc>
                <a:spcPct val="90000"/>
              </a:lnSpc>
            </a:pPr>
            <a:r>
              <a:rPr lang="en-US" altLang="zh-CN" sz="1600">
                <a:latin typeface="Times New Roman" panose="02020603050405020304" pitchFamily="18" charset="0"/>
              </a:rPr>
              <a:t>1</a:t>
            </a:r>
            <a:r>
              <a:rPr lang="zh-CN" altLang="en-US" sz="1600">
                <a:latin typeface="Times New Roman" panose="02020603050405020304" pitchFamily="18" charset="0"/>
              </a:rPr>
              <a:t>．非邮件方式进出境的快递货物，按实际运输方式填报。</a:t>
            </a:r>
          </a:p>
          <a:p>
            <a:pPr>
              <a:lnSpc>
                <a:spcPct val="90000"/>
              </a:lnSpc>
            </a:pPr>
            <a:r>
              <a:rPr lang="en-US" altLang="zh-CN" sz="1600">
                <a:latin typeface="Times New Roman" panose="02020603050405020304" pitchFamily="18" charset="0"/>
              </a:rPr>
              <a:t>2</a:t>
            </a:r>
            <a:r>
              <a:rPr lang="zh-CN" altLang="en-US" sz="1600">
                <a:latin typeface="Times New Roman" panose="02020603050405020304" pitchFamily="18" charset="0"/>
              </a:rPr>
              <a:t>．进口转关运输货物，按载运货物抵达进境地的运输工具填报；出口转关运输货物，按载运货物驶离出境地的运输工具填报。</a:t>
            </a:r>
          </a:p>
          <a:p>
            <a:pPr>
              <a:lnSpc>
                <a:spcPct val="90000"/>
              </a:lnSpc>
            </a:pPr>
            <a:r>
              <a:rPr lang="en-US" altLang="zh-CN" sz="1600">
                <a:latin typeface="Times New Roman" panose="02020603050405020304" pitchFamily="18" charset="0"/>
              </a:rPr>
              <a:t>3</a:t>
            </a:r>
            <a:r>
              <a:rPr lang="zh-CN" altLang="en-US" sz="1600">
                <a:latin typeface="Times New Roman" panose="02020603050405020304" pitchFamily="18" charset="0"/>
              </a:rPr>
              <a:t>．不复运出（入）境而留在境内（外）销售的进出境展览品、留赠转卖物品等，填报“其他运输”（代码</a:t>
            </a:r>
            <a:r>
              <a:rPr lang="en-US" altLang="zh-CN" sz="1600">
                <a:latin typeface="Times New Roman" panose="02020603050405020304" pitchFamily="18" charset="0"/>
              </a:rPr>
              <a:t>9</a:t>
            </a:r>
            <a:r>
              <a:rPr lang="zh-CN" altLang="en-US" sz="1600">
                <a:latin typeface="Times New Roman" panose="02020603050405020304" pitchFamily="18" charset="0"/>
              </a:rPr>
              <a:t>）。</a:t>
            </a:r>
          </a:p>
          <a:p>
            <a:pPr>
              <a:lnSpc>
                <a:spcPct val="90000"/>
              </a:lnSpc>
            </a:pPr>
            <a:r>
              <a:rPr lang="en-US" altLang="zh-CN" sz="1600">
                <a:latin typeface="Times New Roman" panose="02020603050405020304" pitchFamily="18" charset="0"/>
              </a:rPr>
              <a:t>4</a:t>
            </a:r>
            <a:r>
              <a:rPr lang="zh-CN" altLang="en-US" sz="1600">
                <a:latin typeface="Times New Roman" panose="02020603050405020304" pitchFamily="18" charset="0"/>
              </a:rPr>
              <a:t>．进出境旅客随身携带的货物，填报“旅客携带”（代码Ｌ）。</a:t>
            </a:r>
          </a:p>
          <a:p>
            <a:pPr>
              <a:lnSpc>
                <a:spcPct val="90000"/>
              </a:lnSpc>
            </a:pPr>
            <a:r>
              <a:rPr lang="en-US" altLang="zh-CN" sz="1600">
                <a:latin typeface="Times New Roman" panose="02020603050405020304" pitchFamily="18" charset="0"/>
              </a:rPr>
              <a:t>5</a:t>
            </a:r>
            <a:r>
              <a:rPr lang="zh-CN" altLang="en-US" sz="1600">
                <a:latin typeface="Times New Roman" panose="02020603050405020304" pitchFamily="18" charset="0"/>
              </a:rPr>
              <a:t>．以固定设施（包括输油、输水管道和输电网等）运输货物的，填报“固定设施运输”（代码</a:t>
            </a:r>
            <a:r>
              <a:rPr lang="en-US" altLang="zh-CN" sz="1600">
                <a:latin typeface="Times New Roman" panose="02020603050405020304" pitchFamily="18" charset="0"/>
              </a:rPr>
              <a:t>G</a:t>
            </a:r>
            <a:r>
              <a:rPr lang="zh-CN" altLang="en-US" sz="1600">
                <a:latin typeface="Times New Roman" panose="02020603050405020304" pitchFamily="18" charset="0"/>
              </a:rPr>
              <a:t>）。</a:t>
            </a:r>
            <a:endParaRPr lang="en-US" altLang="zh-CN" sz="1600">
              <a:latin typeface="Times New Roman" panose="02020603050405020304" pitchFamily="18" charset="0"/>
            </a:endParaRPr>
          </a:p>
        </p:txBody>
      </p:sp>
    </p:spTree>
    <p:extLst>
      <p:ext uri="{BB962C8B-B14F-4D97-AF65-F5344CB8AC3E}">
        <p14:creationId xmlns:p14="http://schemas.microsoft.com/office/powerpoint/2010/main" val="8686578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运输方式（必填）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pPr>
              <a:lnSpc>
                <a:spcPct val="90000"/>
              </a:lnSpc>
            </a:pPr>
            <a:r>
              <a:rPr lang="zh-CN" altLang="en-US" sz="1100" dirty="0">
                <a:latin typeface="Times New Roman" panose="02020603050405020304" pitchFamily="18" charset="0"/>
              </a:rPr>
              <a:t>（二）无实际进出境货物在境内流转时填报要求如下：</a:t>
            </a:r>
          </a:p>
          <a:p>
            <a:pPr>
              <a:lnSpc>
                <a:spcPct val="90000"/>
              </a:lnSpc>
            </a:pPr>
            <a:r>
              <a:rPr lang="en-US" altLang="zh-CN" sz="1100" dirty="0">
                <a:latin typeface="Times New Roman" panose="02020603050405020304" pitchFamily="18" charset="0"/>
              </a:rPr>
              <a:t>1</a:t>
            </a:r>
            <a:r>
              <a:rPr lang="zh-CN" altLang="en-US" sz="1100" dirty="0">
                <a:latin typeface="Times New Roman" panose="02020603050405020304" pitchFamily="18" charset="0"/>
              </a:rPr>
              <a:t>．境内非保税区运入保税区货物和保税区退区货物，填报“非保税区”（代码</a:t>
            </a:r>
            <a:r>
              <a:rPr lang="en-US" altLang="zh-CN" sz="1100" dirty="0">
                <a:latin typeface="Times New Roman" panose="02020603050405020304" pitchFamily="18" charset="0"/>
              </a:rPr>
              <a:t>0</a:t>
            </a:r>
            <a:r>
              <a:rPr lang="zh-CN" altLang="en-US" sz="1100" dirty="0">
                <a:latin typeface="Times New Roman" panose="02020603050405020304" pitchFamily="18" charset="0"/>
              </a:rPr>
              <a:t>）。</a:t>
            </a:r>
          </a:p>
          <a:p>
            <a:pPr>
              <a:lnSpc>
                <a:spcPct val="90000"/>
              </a:lnSpc>
            </a:pPr>
            <a:r>
              <a:rPr lang="en-US" altLang="zh-CN" sz="1100" dirty="0">
                <a:latin typeface="Times New Roman" panose="02020603050405020304" pitchFamily="18" charset="0"/>
              </a:rPr>
              <a:t>2</a:t>
            </a:r>
            <a:r>
              <a:rPr lang="zh-CN" altLang="en-US" sz="1100" dirty="0">
                <a:latin typeface="Times New Roman" panose="02020603050405020304" pitchFamily="18" charset="0"/>
              </a:rPr>
              <a:t>．保税区运往境内非保税区货物，填报“保税区”（代码</a:t>
            </a:r>
            <a:r>
              <a:rPr lang="en-US" altLang="zh-CN" sz="1100" dirty="0">
                <a:latin typeface="Times New Roman" panose="02020603050405020304" pitchFamily="18" charset="0"/>
              </a:rPr>
              <a:t>7</a:t>
            </a:r>
            <a:r>
              <a:rPr lang="zh-CN" altLang="en-US" sz="1100" dirty="0">
                <a:latin typeface="Times New Roman" panose="02020603050405020304" pitchFamily="18" charset="0"/>
              </a:rPr>
              <a:t>）。</a:t>
            </a:r>
          </a:p>
          <a:p>
            <a:pPr>
              <a:lnSpc>
                <a:spcPct val="90000"/>
              </a:lnSpc>
            </a:pPr>
            <a:r>
              <a:rPr lang="en-US" altLang="zh-CN" sz="1100" dirty="0">
                <a:latin typeface="Times New Roman" panose="02020603050405020304" pitchFamily="18" charset="0"/>
              </a:rPr>
              <a:t>3</a:t>
            </a:r>
            <a:r>
              <a:rPr lang="zh-CN" altLang="en-US" sz="1100" dirty="0">
                <a:latin typeface="Times New Roman" panose="02020603050405020304" pitchFamily="18" charset="0"/>
              </a:rPr>
              <a:t>．境内存入出口监管仓库和出口监管仓库退仓货物，填报“监管仓库”（代码</a:t>
            </a:r>
            <a:r>
              <a:rPr lang="en-US" altLang="zh-CN" sz="1100" dirty="0">
                <a:latin typeface="Times New Roman" panose="02020603050405020304" pitchFamily="18" charset="0"/>
              </a:rPr>
              <a:t>1</a:t>
            </a:r>
            <a:r>
              <a:rPr lang="zh-CN" altLang="en-US" sz="1100" dirty="0">
                <a:latin typeface="Times New Roman" panose="02020603050405020304" pitchFamily="18" charset="0"/>
              </a:rPr>
              <a:t>）。</a:t>
            </a:r>
          </a:p>
          <a:p>
            <a:pPr>
              <a:lnSpc>
                <a:spcPct val="90000"/>
              </a:lnSpc>
            </a:pPr>
            <a:r>
              <a:rPr lang="en-US" altLang="zh-CN" sz="1100" dirty="0">
                <a:latin typeface="Times New Roman" panose="02020603050405020304" pitchFamily="18" charset="0"/>
              </a:rPr>
              <a:t>4</a:t>
            </a:r>
            <a:r>
              <a:rPr lang="zh-CN" altLang="en-US" sz="1100" dirty="0">
                <a:latin typeface="Times New Roman" panose="02020603050405020304" pitchFamily="18" charset="0"/>
              </a:rPr>
              <a:t>．保税仓库转内销货物或转加工贸易货物，填报“保税仓库”（代码</a:t>
            </a:r>
            <a:r>
              <a:rPr lang="en-US" altLang="zh-CN" sz="1100" dirty="0">
                <a:latin typeface="Times New Roman" panose="02020603050405020304" pitchFamily="18" charset="0"/>
              </a:rPr>
              <a:t>8</a:t>
            </a:r>
            <a:r>
              <a:rPr lang="zh-CN" altLang="en-US" sz="1100" dirty="0">
                <a:latin typeface="Times New Roman" panose="02020603050405020304" pitchFamily="18" charset="0"/>
              </a:rPr>
              <a:t>）。</a:t>
            </a:r>
          </a:p>
          <a:p>
            <a:pPr>
              <a:lnSpc>
                <a:spcPct val="90000"/>
              </a:lnSpc>
            </a:pPr>
            <a:r>
              <a:rPr lang="en-US" altLang="zh-CN" sz="1100" dirty="0">
                <a:latin typeface="Times New Roman" panose="02020603050405020304" pitchFamily="18" charset="0"/>
              </a:rPr>
              <a:t>5</a:t>
            </a:r>
            <a:r>
              <a:rPr lang="zh-CN" altLang="en-US" sz="1100" dirty="0">
                <a:latin typeface="Times New Roman" panose="02020603050405020304" pitchFamily="18" charset="0"/>
              </a:rPr>
              <a:t>．从境内保税物流中心外运入中心或从中心运往境内中心外的货物，填报“物流中心”（代码</a:t>
            </a:r>
            <a:r>
              <a:rPr lang="en-US" altLang="zh-CN" sz="1100" dirty="0">
                <a:latin typeface="Times New Roman" panose="02020603050405020304" pitchFamily="18" charset="0"/>
              </a:rPr>
              <a:t>W</a:t>
            </a:r>
            <a:r>
              <a:rPr lang="zh-CN" altLang="en-US" sz="1100" dirty="0">
                <a:latin typeface="Times New Roman" panose="02020603050405020304" pitchFamily="18" charset="0"/>
              </a:rPr>
              <a:t>）。</a:t>
            </a:r>
          </a:p>
          <a:p>
            <a:pPr>
              <a:lnSpc>
                <a:spcPct val="90000"/>
              </a:lnSpc>
            </a:pPr>
            <a:r>
              <a:rPr lang="en-US" altLang="zh-CN" sz="1100" dirty="0">
                <a:latin typeface="Times New Roman" panose="02020603050405020304" pitchFamily="18" charset="0"/>
              </a:rPr>
              <a:t>6</a:t>
            </a:r>
            <a:r>
              <a:rPr lang="zh-CN" altLang="en-US" sz="1100" dirty="0">
                <a:latin typeface="Times New Roman" panose="02020603050405020304" pitchFamily="18" charset="0"/>
              </a:rPr>
              <a:t>．从境内保税物流园区外运入园区或从园区内运往境内园区外的货物，填报“物流园区”（代码</a:t>
            </a:r>
            <a:r>
              <a:rPr lang="en-US" altLang="zh-CN" sz="1100" dirty="0">
                <a:latin typeface="Times New Roman" panose="02020603050405020304" pitchFamily="18" charset="0"/>
              </a:rPr>
              <a:t>X</a:t>
            </a:r>
            <a:r>
              <a:rPr lang="zh-CN" altLang="en-US" sz="1100" dirty="0">
                <a:latin typeface="Times New Roman" panose="02020603050405020304" pitchFamily="18" charset="0"/>
              </a:rPr>
              <a:t>）。</a:t>
            </a:r>
          </a:p>
          <a:p>
            <a:pPr>
              <a:lnSpc>
                <a:spcPct val="90000"/>
              </a:lnSpc>
            </a:pPr>
            <a:r>
              <a:rPr lang="en-US" altLang="zh-CN" sz="1100" dirty="0">
                <a:latin typeface="Times New Roman" panose="02020603050405020304" pitchFamily="18" charset="0"/>
              </a:rPr>
              <a:t>7</a:t>
            </a:r>
            <a:r>
              <a:rPr lang="zh-CN" altLang="en-US" sz="1100" dirty="0">
                <a:latin typeface="Times New Roman" panose="02020603050405020304" pitchFamily="18" charset="0"/>
              </a:rPr>
              <a:t>．保税港区、综合保税区与境内（区外）（非海关特殊监管区域、保税监管场所）之间进出的货物，填报“保税港区</a:t>
            </a:r>
            <a:r>
              <a:rPr lang="en-US" altLang="zh-CN" sz="1100" dirty="0">
                <a:latin typeface="Times New Roman" panose="02020603050405020304" pitchFamily="18" charset="0"/>
              </a:rPr>
              <a:t>/</a:t>
            </a:r>
            <a:r>
              <a:rPr lang="zh-CN" altLang="en-US" sz="1100" dirty="0">
                <a:latin typeface="Times New Roman" panose="02020603050405020304" pitchFamily="18" charset="0"/>
              </a:rPr>
              <a:t>综合保税区”（代码</a:t>
            </a:r>
            <a:r>
              <a:rPr lang="en-US" altLang="zh-CN" sz="1100" dirty="0">
                <a:latin typeface="Times New Roman" panose="02020603050405020304" pitchFamily="18" charset="0"/>
              </a:rPr>
              <a:t>Y</a:t>
            </a:r>
            <a:r>
              <a:rPr lang="zh-CN" altLang="en-US" sz="1100" dirty="0">
                <a:latin typeface="Times New Roman" panose="02020603050405020304" pitchFamily="18" charset="0"/>
              </a:rPr>
              <a:t>）。</a:t>
            </a:r>
          </a:p>
          <a:p>
            <a:pPr>
              <a:lnSpc>
                <a:spcPct val="90000"/>
              </a:lnSpc>
            </a:pPr>
            <a:r>
              <a:rPr lang="en-US" altLang="zh-CN" sz="1100" dirty="0">
                <a:latin typeface="Times New Roman" panose="02020603050405020304" pitchFamily="18" charset="0"/>
              </a:rPr>
              <a:t>8</a:t>
            </a:r>
            <a:r>
              <a:rPr lang="zh-CN" altLang="en-US" sz="1100" dirty="0">
                <a:latin typeface="Times New Roman" panose="02020603050405020304" pitchFamily="18" charset="0"/>
              </a:rPr>
              <a:t>．出口加工区、珠澳跨境工业区（珠海园区）、中哈霍尔果斯边境合作区（中方配套区）与境内（区外）（非海关特殊监管区域、保税监管场所）之间进出的货物，填报“出口加工区”（代码</a:t>
            </a:r>
            <a:r>
              <a:rPr lang="en-US" altLang="zh-CN" sz="1100" dirty="0">
                <a:latin typeface="Times New Roman" panose="02020603050405020304" pitchFamily="18" charset="0"/>
              </a:rPr>
              <a:t>Z</a:t>
            </a:r>
            <a:r>
              <a:rPr lang="zh-CN" altLang="en-US" sz="1100" dirty="0">
                <a:latin typeface="Times New Roman" panose="02020603050405020304" pitchFamily="18" charset="0"/>
              </a:rPr>
              <a:t>）。</a:t>
            </a:r>
          </a:p>
          <a:p>
            <a:pPr>
              <a:lnSpc>
                <a:spcPct val="90000"/>
              </a:lnSpc>
            </a:pPr>
            <a:r>
              <a:rPr lang="en-US" altLang="zh-CN" sz="1100" dirty="0">
                <a:latin typeface="Times New Roman" panose="02020603050405020304" pitchFamily="18" charset="0"/>
              </a:rPr>
              <a:t>9</a:t>
            </a:r>
            <a:r>
              <a:rPr lang="zh-CN" altLang="en-US" sz="1100" dirty="0">
                <a:latin typeface="Times New Roman" panose="02020603050405020304" pitchFamily="18" charset="0"/>
              </a:rPr>
              <a:t>．境内运入深港西部通道港方口岸区的货物，填报“边境特殊海关作业区”（代码</a:t>
            </a:r>
            <a:r>
              <a:rPr lang="en-US" altLang="zh-CN" sz="1100" dirty="0">
                <a:latin typeface="Times New Roman" panose="02020603050405020304" pitchFamily="18" charset="0"/>
              </a:rPr>
              <a:t>H</a:t>
            </a:r>
            <a:r>
              <a:rPr lang="zh-CN" altLang="en-US" sz="1100" dirty="0">
                <a:latin typeface="Times New Roman" panose="02020603050405020304" pitchFamily="18" charset="0"/>
              </a:rPr>
              <a:t>）。</a:t>
            </a:r>
          </a:p>
          <a:p>
            <a:pPr>
              <a:lnSpc>
                <a:spcPct val="90000"/>
              </a:lnSpc>
            </a:pPr>
            <a:r>
              <a:rPr lang="en-US" altLang="zh-CN" sz="1100" dirty="0">
                <a:latin typeface="Times New Roman" panose="02020603050405020304" pitchFamily="18" charset="0"/>
              </a:rPr>
              <a:t>10</a:t>
            </a:r>
            <a:r>
              <a:rPr lang="zh-CN" altLang="en-US" sz="1100" dirty="0">
                <a:latin typeface="Times New Roman" panose="02020603050405020304" pitchFamily="18" charset="0"/>
              </a:rPr>
              <a:t>．经横琴新区和平潭综合实验区（以下简称综合试验区）二线指定申报通道运往境内区外或从境内经二线指定申报通道进入综合试验区的货物，以及综合试验区内按选择性征收关税申报的货物，填报“综合试验区”（代码</a:t>
            </a:r>
            <a:r>
              <a:rPr lang="en-US" altLang="zh-CN" sz="1100" dirty="0">
                <a:latin typeface="Times New Roman" panose="02020603050405020304" pitchFamily="18" charset="0"/>
              </a:rPr>
              <a:t>T</a:t>
            </a:r>
            <a:r>
              <a:rPr lang="zh-CN" altLang="en-US" sz="1100" dirty="0">
                <a:latin typeface="Times New Roman" panose="02020603050405020304" pitchFamily="18" charset="0"/>
              </a:rPr>
              <a:t>）。</a:t>
            </a:r>
          </a:p>
          <a:p>
            <a:pPr>
              <a:lnSpc>
                <a:spcPct val="90000"/>
              </a:lnSpc>
            </a:pPr>
            <a:r>
              <a:rPr lang="en-US" altLang="zh-CN" sz="1100" dirty="0">
                <a:latin typeface="Times New Roman" panose="02020603050405020304" pitchFamily="18" charset="0"/>
              </a:rPr>
              <a:t>11</a:t>
            </a:r>
            <a:r>
              <a:rPr lang="zh-CN" altLang="en-US" sz="1100" dirty="0">
                <a:latin typeface="Times New Roman" panose="02020603050405020304" pitchFamily="18" charset="0"/>
              </a:rPr>
              <a:t>．海关特殊监管区域内的流转、调拨货物，海关特殊监管区域、保税监管场所之间的流转货物，海关特殊监管区域与境内区外之间进出的货物，海关特殊监管区域外的加工贸易余料结转、深加工结转、内销货物，以及其他境内流转货物，填报“其他运输”（代码</a:t>
            </a:r>
            <a:r>
              <a:rPr lang="en-US" altLang="zh-CN" sz="1100" dirty="0">
                <a:latin typeface="Times New Roman" panose="02020603050405020304" pitchFamily="18" charset="0"/>
              </a:rPr>
              <a:t>9</a:t>
            </a:r>
            <a:r>
              <a:rPr lang="zh-CN" altLang="en-US" sz="1100" dirty="0">
                <a:latin typeface="Times New Roman" panose="02020603050405020304" pitchFamily="18" charset="0"/>
              </a:rPr>
              <a:t>）。</a:t>
            </a:r>
            <a:endParaRPr lang="en-US" altLang="zh-CN" sz="1100" dirty="0">
              <a:latin typeface="Times New Roman" panose="02020603050405020304" pitchFamily="18" charset="0"/>
            </a:endParaRPr>
          </a:p>
        </p:txBody>
      </p:sp>
    </p:spTree>
    <p:extLst>
      <p:ext uri="{BB962C8B-B14F-4D97-AF65-F5344CB8AC3E}">
        <p14:creationId xmlns:p14="http://schemas.microsoft.com/office/powerpoint/2010/main" val="1998585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原报关、原报检申报项目梳理</a:t>
            </a:r>
          </a:p>
        </p:txBody>
      </p:sp>
      <p:graphicFrame>
        <p:nvGraphicFramePr>
          <p:cNvPr id="4" name="内容占位符 3"/>
          <p:cNvGraphicFramePr>
            <a:graphicFrameLocks noGrp="1"/>
          </p:cNvGraphicFramePr>
          <p:nvPr>
            <p:ph idx="1"/>
            <p:extLst>
              <p:ext uri="{D42A27DB-BD31-4B8C-83A1-F6EECF244321}">
                <p14:modId xmlns:p14="http://schemas.microsoft.com/office/powerpoint/2010/main" val="4032455577"/>
              </p:ext>
            </p:extLst>
          </p:nvPr>
        </p:nvGraphicFramePr>
        <p:xfrm>
          <a:off x="1259457" y="2001328"/>
          <a:ext cx="10731260" cy="46065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531822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运输方式（必填）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r>
              <a:rPr lang="zh-CN" altLang="zh-CN" sz="2000" dirty="0"/>
              <a:t>进出境旅客随身携带的货物，填报“旅客携带”（代码Ｌ）和以固定设施（包括输油、输水管道和输电网等）运输货物的，填报新增运输方式“固定设施运输”（代码</a:t>
            </a:r>
            <a:r>
              <a:rPr lang="en-US" altLang="zh-CN" sz="2000" dirty="0"/>
              <a:t>G</a:t>
            </a:r>
            <a:r>
              <a:rPr lang="zh-CN" altLang="zh-CN" sz="2000" dirty="0"/>
              <a:t>）。</a:t>
            </a:r>
            <a:endParaRPr lang="en-US" altLang="zh-CN" sz="2000" dirty="0"/>
          </a:p>
          <a:p>
            <a:r>
              <a:rPr lang="zh-CN" altLang="zh-CN" sz="2000" dirty="0"/>
              <a:t>该项目为原报关和原报检项目的“运输方式”，现合并为“运输方式”</a:t>
            </a:r>
            <a:r>
              <a:rPr lang="zh-CN" altLang="en-US" sz="2000" dirty="0"/>
              <a:t>。</a:t>
            </a:r>
            <a:endParaRPr lang="zh-CN" altLang="zh-CN" sz="2000" dirty="0"/>
          </a:p>
          <a:p>
            <a:endParaRPr lang="en-US" altLang="zh-CN" sz="2000" dirty="0">
              <a:latin typeface="Times New Roman" panose="02020603050405020304" pitchFamily="18" charset="0"/>
            </a:endParaRPr>
          </a:p>
        </p:txBody>
      </p:sp>
    </p:spTree>
    <p:extLst>
      <p:ext uri="{BB962C8B-B14F-4D97-AF65-F5344CB8AC3E}">
        <p14:creationId xmlns:p14="http://schemas.microsoft.com/office/powerpoint/2010/main" val="35661719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运输工具名称（条件必填）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pPr>
              <a:lnSpc>
                <a:spcPct val="90000"/>
              </a:lnSpc>
            </a:pPr>
            <a:r>
              <a:rPr lang="zh-CN" altLang="en-US" sz="1700">
                <a:latin typeface="Times New Roman" panose="02020603050405020304" pitchFamily="18" charset="0"/>
              </a:rPr>
              <a:t>填报载运货物进出境的运输工具名称或编号。填报内容应与运输部门向海关申报的舱单（载货清单）所列相应内容一致。</a:t>
            </a:r>
          </a:p>
          <a:p>
            <a:pPr>
              <a:lnSpc>
                <a:spcPct val="90000"/>
              </a:lnSpc>
            </a:pPr>
            <a:r>
              <a:rPr lang="zh-CN" altLang="en-US" sz="1700">
                <a:latin typeface="Times New Roman" panose="02020603050405020304" pitchFamily="18" charset="0"/>
              </a:rPr>
              <a:t>提醒注意：</a:t>
            </a:r>
          </a:p>
          <a:p>
            <a:pPr>
              <a:lnSpc>
                <a:spcPct val="90000"/>
              </a:lnSpc>
            </a:pPr>
            <a:r>
              <a:rPr lang="zh-CN" altLang="en-US" sz="1700">
                <a:latin typeface="Times New Roman" panose="02020603050405020304" pitchFamily="18" charset="0"/>
              </a:rPr>
              <a:t>（一）直接在进出境地或采用全国通关一体化通关模式办理报关手续的报关单填报要求如下：</a:t>
            </a:r>
          </a:p>
          <a:p>
            <a:pPr>
              <a:lnSpc>
                <a:spcPct val="90000"/>
              </a:lnSpc>
            </a:pPr>
            <a:r>
              <a:rPr lang="en-US" altLang="zh-CN" sz="1700">
                <a:latin typeface="Times New Roman" panose="02020603050405020304" pitchFamily="18" charset="0"/>
              </a:rPr>
              <a:t>1. </a:t>
            </a:r>
            <a:r>
              <a:rPr lang="zh-CN" altLang="en-US" sz="1700">
                <a:latin typeface="Times New Roman" panose="02020603050405020304" pitchFamily="18" charset="0"/>
              </a:rPr>
              <a:t>水路运输：填报船舶编号（来往港澳小型船舶为监管簿编号）或者船舶英文名称。</a:t>
            </a:r>
          </a:p>
          <a:p>
            <a:pPr>
              <a:lnSpc>
                <a:spcPct val="90000"/>
              </a:lnSpc>
            </a:pPr>
            <a:r>
              <a:rPr lang="en-US" altLang="zh-CN" sz="1700">
                <a:latin typeface="Times New Roman" panose="02020603050405020304" pitchFamily="18" charset="0"/>
              </a:rPr>
              <a:t>2. </a:t>
            </a:r>
            <a:r>
              <a:rPr lang="zh-CN" altLang="en-US" sz="1700">
                <a:latin typeface="Times New Roman" panose="02020603050405020304" pitchFamily="18" charset="0"/>
              </a:rPr>
              <a:t>公路运输：启用公路舱单前，填报该跨境运输车辆的国内行驶车牌号，深圳提前报关模式的报关单填报国内行驶车牌号</a:t>
            </a:r>
            <a:r>
              <a:rPr lang="en-US" altLang="zh-CN" sz="1700">
                <a:latin typeface="Times New Roman" panose="02020603050405020304" pitchFamily="18" charset="0"/>
              </a:rPr>
              <a:t>+“/”+“</a:t>
            </a:r>
            <a:r>
              <a:rPr lang="zh-CN" altLang="en-US" sz="1700">
                <a:latin typeface="Times New Roman" panose="02020603050405020304" pitchFamily="18" charset="0"/>
              </a:rPr>
              <a:t>提前报关”。启用公路舱单后，免予填报。</a:t>
            </a:r>
          </a:p>
          <a:p>
            <a:pPr>
              <a:lnSpc>
                <a:spcPct val="90000"/>
              </a:lnSpc>
            </a:pPr>
            <a:r>
              <a:rPr lang="en-US" altLang="zh-CN" sz="1700">
                <a:latin typeface="Times New Roman" panose="02020603050405020304" pitchFamily="18" charset="0"/>
              </a:rPr>
              <a:t>3. </a:t>
            </a:r>
            <a:r>
              <a:rPr lang="zh-CN" altLang="en-US" sz="1700">
                <a:latin typeface="Times New Roman" panose="02020603050405020304" pitchFamily="18" charset="0"/>
              </a:rPr>
              <a:t>铁路运输：填报车厢编号或交接单号。</a:t>
            </a:r>
          </a:p>
          <a:p>
            <a:pPr>
              <a:lnSpc>
                <a:spcPct val="90000"/>
              </a:lnSpc>
            </a:pPr>
            <a:r>
              <a:rPr lang="en-US" altLang="zh-CN" sz="1700">
                <a:latin typeface="Times New Roman" panose="02020603050405020304" pitchFamily="18" charset="0"/>
              </a:rPr>
              <a:t>4. </a:t>
            </a:r>
            <a:r>
              <a:rPr lang="zh-CN" altLang="en-US" sz="1700">
                <a:latin typeface="Times New Roman" panose="02020603050405020304" pitchFamily="18" charset="0"/>
              </a:rPr>
              <a:t>航空运输：填报航班号。</a:t>
            </a:r>
          </a:p>
          <a:p>
            <a:pPr>
              <a:lnSpc>
                <a:spcPct val="90000"/>
              </a:lnSpc>
            </a:pPr>
            <a:r>
              <a:rPr lang="en-US" altLang="zh-CN" sz="1700">
                <a:latin typeface="Times New Roman" panose="02020603050405020304" pitchFamily="18" charset="0"/>
              </a:rPr>
              <a:t>5. </a:t>
            </a:r>
            <a:r>
              <a:rPr lang="zh-CN" altLang="en-US" sz="1700">
                <a:latin typeface="Times New Roman" panose="02020603050405020304" pitchFamily="18" charset="0"/>
              </a:rPr>
              <a:t>邮件运输：填报邮政包裹单号。</a:t>
            </a:r>
          </a:p>
          <a:p>
            <a:pPr>
              <a:lnSpc>
                <a:spcPct val="90000"/>
              </a:lnSpc>
            </a:pPr>
            <a:r>
              <a:rPr lang="en-US" altLang="zh-CN" sz="1700">
                <a:latin typeface="Times New Roman" panose="02020603050405020304" pitchFamily="18" charset="0"/>
              </a:rPr>
              <a:t>6. </a:t>
            </a:r>
            <a:r>
              <a:rPr lang="zh-CN" altLang="en-US" sz="1700">
                <a:latin typeface="Times New Roman" panose="02020603050405020304" pitchFamily="18" charset="0"/>
              </a:rPr>
              <a:t>其他运输：填报具体运输方式名称，例如：管道、驮畜等。</a:t>
            </a:r>
          </a:p>
        </p:txBody>
      </p:sp>
    </p:spTree>
    <p:extLst>
      <p:ext uri="{BB962C8B-B14F-4D97-AF65-F5344CB8AC3E}">
        <p14:creationId xmlns:p14="http://schemas.microsoft.com/office/powerpoint/2010/main" val="20824979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运输工具名称（条件必填）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pPr>
              <a:lnSpc>
                <a:spcPct val="90000"/>
              </a:lnSpc>
            </a:pPr>
            <a:r>
              <a:rPr lang="zh-CN" altLang="en-US" sz="1100">
                <a:latin typeface="Times New Roman" panose="02020603050405020304" pitchFamily="18" charset="0"/>
              </a:rPr>
              <a:t>（二）转关运输货物的报关单填报要求如下：</a:t>
            </a:r>
          </a:p>
          <a:p>
            <a:pPr>
              <a:lnSpc>
                <a:spcPct val="90000"/>
              </a:lnSpc>
            </a:pPr>
            <a:r>
              <a:rPr lang="en-US" altLang="zh-CN" sz="1100">
                <a:latin typeface="Times New Roman" panose="02020603050405020304" pitchFamily="18" charset="0"/>
              </a:rPr>
              <a:t>1. </a:t>
            </a:r>
            <a:r>
              <a:rPr lang="zh-CN" altLang="en-US" sz="1100">
                <a:latin typeface="Times New Roman" panose="02020603050405020304" pitchFamily="18" charset="0"/>
              </a:rPr>
              <a:t>进口。</a:t>
            </a:r>
          </a:p>
          <a:p>
            <a:pPr>
              <a:lnSpc>
                <a:spcPct val="90000"/>
              </a:lnSpc>
            </a:pPr>
            <a:r>
              <a:rPr lang="zh-CN" altLang="en-US" sz="1100">
                <a:latin typeface="Times New Roman" panose="02020603050405020304" pitchFamily="18" charset="0"/>
              </a:rPr>
              <a:t>（</a:t>
            </a:r>
            <a:r>
              <a:rPr lang="en-US" altLang="zh-CN" sz="1100">
                <a:latin typeface="Times New Roman" panose="02020603050405020304" pitchFamily="18" charset="0"/>
              </a:rPr>
              <a:t>1</a:t>
            </a:r>
            <a:r>
              <a:rPr lang="zh-CN" altLang="en-US" sz="1100">
                <a:latin typeface="Times New Roman" panose="02020603050405020304" pitchFamily="18" charset="0"/>
              </a:rPr>
              <a:t>）水路运输：直转、提前报关填报“</a:t>
            </a:r>
            <a:r>
              <a:rPr lang="en-US" altLang="zh-CN" sz="1100">
                <a:latin typeface="Times New Roman" panose="02020603050405020304" pitchFamily="18" charset="0"/>
              </a:rPr>
              <a:t>@”+16</a:t>
            </a:r>
            <a:r>
              <a:rPr lang="zh-CN" altLang="en-US" sz="1100">
                <a:latin typeface="Times New Roman" panose="02020603050405020304" pitchFamily="18" charset="0"/>
              </a:rPr>
              <a:t>位转关申报单预录入号（或</a:t>
            </a:r>
            <a:r>
              <a:rPr lang="en-US" altLang="zh-CN" sz="1100">
                <a:latin typeface="Times New Roman" panose="02020603050405020304" pitchFamily="18" charset="0"/>
              </a:rPr>
              <a:t>13</a:t>
            </a:r>
            <a:r>
              <a:rPr lang="zh-CN" altLang="en-US" sz="1100">
                <a:latin typeface="Times New Roman" panose="02020603050405020304" pitchFamily="18" charset="0"/>
              </a:rPr>
              <a:t>位载货清单号）；中转填报进境英文船名。</a:t>
            </a:r>
          </a:p>
          <a:p>
            <a:pPr>
              <a:lnSpc>
                <a:spcPct val="90000"/>
              </a:lnSpc>
            </a:pPr>
            <a:r>
              <a:rPr lang="zh-CN" altLang="en-US" sz="1100">
                <a:latin typeface="Times New Roman" panose="02020603050405020304" pitchFamily="18" charset="0"/>
              </a:rPr>
              <a:t>（</a:t>
            </a:r>
            <a:r>
              <a:rPr lang="en-US" altLang="zh-CN" sz="1100">
                <a:latin typeface="Times New Roman" panose="02020603050405020304" pitchFamily="18" charset="0"/>
              </a:rPr>
              <a:t>2</a:t>
            </a:r>
            <a:r>
              <a:rPr lang="zh-CN" altLang="en-US" sz="1100">
                <a:latin typeface="Times New Roman" panose="02020603050405020304" pitchFamily="18" charset="0"/>
              </a:rPr>
              <a:t>）铁路运输：直转、提前报关填报“</a:t>
            </a:r>
            <a:r>
              <a:rPr lang="en-US" altLang="zh-CN" sz="1100">
                <a:latin typeface="Times New Roman" panose="02020603050405020304" pitchFamily="18" charset="0"/>
              </a:rPr>
              <a:t>@”+16</a:t>
            </a:r>
            <a:r>
              <a:rPr lang="zh-CN" altLang="en-US" sz="1100">
                <a:latin typeface="Times New Roman" panose="02020603050405020304" pitchFamily="18" charset="0"/>
              </a:rPr>
              <a:t>位转关申报单预录入号；中转填报车厢编号。</a:t>
            </a:r>
          </a:p>
          <a:p>
            <a:pPr>
              <a:lnSpc>
                <a:spcPct val="90000"/>
              </a:lnSpc>
            </a:pPr>
            <a:r>
              <a:rPr lang="zh-CN" altLang="en-US" sz="1100">
                <a:latin typeface="Times New Roman" panose="02020603050405020304" pitchFamily="18" charset="0"/>
              </a:rPr>
              <a:t>（</a:t>
            </a:r>
            <a:r>
              <a:rPr lang="en-US" altLang="zh-CN" sz="1100">
                <a:latin typeface="Times New Roman" panose="02020603050405020304" pitchFamily="18" charset="0"/>
              </a:rPr>
              <a:t>3</a:t>
            </a:r>
            <a:r>
              <a:rPr lang="zh-CN" altLang="en-US" sz="1100">
                <a:latin typeface="Times New Roman" panose="02020603050405020304" pitchFamily="18" charset="0"/>
              </a:rPr>
              <a:t>）航空运输：直转、提前报关填报“</a:t>
            </a:r>
            <a:r>
              <a:rPr lang="en-US" altLang="zh-CN" sz="1100">
                <a:latin typeface="Times New Roman" panose="02020603050405020304" pitchFamily="18" charset="0"/>
              </a:rPr>
              <a:t>@”+16</a:t>
            </a:r>
            <a:r>
              <a:rPr lang="zh-CN" altLang="en-US" sz="1100">
                <a:latin typeface="Times New Roman" panose="02020603050405020304" pitchFamily="18" charset="0"/>
              </a:rPr>
              <a:t>位转关申报单预录入号（或</a:t>
            </a:r>
            <a:r>
              <a:rPr lang="en-US" altLang="zh-CN" sz="1100">
                <a:latin typeface="Times New Roman" panose="02020603050405020304" pitchFamily="18" charset="0"/>
              </a:rPr>
              <a:t>13</a:t>
            </a:r>
            <a:r>
              <a:rPr lang="zh-CN" altLang="en-US" sz="1100">
                <a:latin typeface="Times New Roman" panose="02020603050405020304" pitchFamily="18" charset="0"/>
              </a:rPr>
              <a:t>位载货清单号）；中转填报“</a:t>
            </a:r>
            <a:r>
              <a:rPr lang="en-US" altLang="zh-CN" sz="1100">
                <a:latin typeface="Times New Roman" panose="02020603050405020304" pitchFamily="18" charset="0"/>
              </a:rPr>
              <a:t>@”</a:t>
            </a:r>
            <a:r>
              <a:rPr lang="zh-CN" altLang="en-US" sz="1100">
                <a:latin typeface="Times New Roman" panose="02020603050405020304" pitchFamily="18" charset="0"/>
              </a:rPr>
              <a:t>。</a:t>
            </a:r>
          </a:p>
          <a:p>
            <a:pPr>
              <a:lnSpc>
                <a:spcPct val="90000"/>
              </a:lnSpc>
            </a:pPr>
            <a:r>
              <a:rPr lang="zh-CN" altLang="en-US" sz="1100">
                <a:latin typeface="Times New Roman" panose="02020603050405020304" pitchFamily="18" charset="0"/>
              </a:rPr>
              <a:t>（</a:t>
            </a:r>
            <a:r>
              <a:rPr lang="en-US" altLang="zh-CN" sz="1100">
                <a:latin typeface="Times New Roman" panose="02020603050405020304" pitchFamily="18" charset="0"/>
              </a:rPr>
              <a:t>4</a:t>
            </a:r>
            <a:r>
              <a:rPr lang="zh-CN" altLang="en-US" sz="1100">
                <a:latin typeface="Times New Roman" panose="02020603050405020304" pitchFamily="18" charset="0"/>
              </a:rPr>
              <a:t>）公路及其他运输：填报“</a:t>
            </a:r>
            <a:r>
              <a:rPr lang="en-US" altLang="zh-CN" sz="1100">
                <a:latin typeface="Times New Roman" panose="02020603050405020304" pitchFamily="18" charset="0"/>
              </a:rPr>
              <a:t>@”+16</a:t>
            </a:r>
            <a:r>
              <a:rPr lang="zh-CN" altLang="en-US" sz="1100">
                <a:latin typeface="Times New Roman" panose="02020603050405020304" pitchFamily="18" charset="0"/>
              </a:rPr>
              <a:t>位转关申报单预录入号（或</a:t>
            </a:r>
            <a:r>
              <a:rPr lang="en-US" altLang="zh-CN" sz="1100">
                <a:latin typeface="Times New Roman" panose="02020603050405020304" pitchFamily="18" charset="0"/>
              </a:rPr>
              <a:t>13</a:t>
            </a:r>
            <a:r>
              <a:rPr lang="zh-CN" altLang="en-US" sz="1100">
                <a:latin typeface="Times New Roman" panose="02020603050405020304" pitchFamily="18" charset="0"/>
              </a:rPr>
              <a:t>位载货清单号）。</a:t>
            </a:r>
          </a:p>
          <a:p>
            <a:pPr>
              <a:lnSpc>
                <a:spcPct val="90000"/>
              </a:lnSpc>
            </a:pPr>
            <a:r>
              <a:rPr lang="zh-CN" altLang="en-US" sz="1100">
                <a:latin typeface="Times New Roman" panose="02020603050405020304" pitchFamily="18" charset="0"/>
              </a:rPr>
              <a:t>（</a:t>
            </a:r>
            <a:r>
              <a:rPr lang="en-US" altLang="zh-CN" sz="1100">
                <a:latin typeface="Times New Roman" panose="02020603050405020304" pitchFamily="18" charset="0"/>
              </a:rPr>
              <a:t>5</a:t>
            </a:r>
            <a:r>
              <a:rPr lang="zh-CN" altLang="en-US" sz="1100">
                <a:latin typeface="Times New Roman" panose="02020603050405020304" pitchFamily="18" charset="0"/>
              </a:rPr>
              <a:t>）以上各种运输方式使用广东地区载货清单转关的提前报关货物填报“</a:t>
            </a:r>
            <a:r>
              <a:rPr lang="en-US" altLang="zh-CN" sz="1100">
                <a:latin typeface="Times New Roman" panose="02020603050405020304" pitchFamily="18" charset="0"/>
              </a:rPr>
              <a:t>@”+13</a:t>
            </a:r>
            <a:r>
              <a:rPr lang="zh-CN" altLang="en-US" sz="1100">
                <a:latin typeface="Times New Roman" panose="02020603050405020304" pitchFamily="18" charset="0"/>
              </a:rPr>
              <a:t>位载货清单号。</a:t>
            </a:r>
          </a:p>
          <a:p>
            <a:pPr>
              <a:lnSpc>
                <a:spcPct val="90000"/>
              </a:lnSpc>
            </a:pPr>
            <a:r>
              <a:rPr lang="en-US" altLang="zh-CN" sz="1100">
                <a:latin typeface="Times New Roman" panose="02020603050405020304" pitchFamily="18" charset="0"/>
              </a:rPr>
              <a:t>2. </a:t>
            </a:r>
            <a:r>
              <a:rPr lang="zh-CN" altLang="en-US" sz="1100">
                <a:latin typeface="Times New Roman" panose="02020603050405020304" pitchFamily="18" charset="0"/>
              </a:rPr>
              <a:t>出口。</a:t>
            </a:r>
          </a:p>
          <a:p>
            <a:pPr>
              <a:lnSpc>
                <a:spcPct val="90000"/>
              </a:lnSpc>
            </a:pPr>
            <a:r>
              <a:rPr lang="zh-CN" altLang="en-US" sz="1100">
                <a:latin typeface="Times New Roman" panose="02020603050405020304" pitchFamily="18" charset="0"/>
              </a:rPr>
              <a:t>（</a:t>
            </a:r>
            <a:r>
              <a:rPr lang="en-US" altLang="zh-CN" sz="1100">
                <a:latin typeface="Times New Roman" panose="02020603050405020304" pitchFamily="18" charset="0"/>
              </a:rPr>
              <a:t>1</a:t>
            </a:r>
            <a:r>
              <a:rPr lang="zh-CN" altLang="en-US" sz="1100">
                <a:latin typeface="Times New Roman" panose="02020603050405020304" pitchFamily="18" charset="0"/>
              </a:rPr>
              <a:t>）水路运输：非中转填报“</a:t>
            </a:r>
            <a:r>
              <a:rPr lang="en-US" altLang="zh-CN" sz="1100">
                <a:latin typeface="Times New Roman" panose="02020603050405020304" pitchFamily="18" charset="0"/>
              </a:rPr>
              <a:t>@”+16</a:t>
            </a:r>
            <a:r>
              <a:rPr lang="zh-CN" altLang="en-US" sz="1100">
                <a:latin typeface="Times New Roman" panose="02020603050405020304" pitchFamily="18" charset="0"/>
              </a:rPr>
              <a:t>位转关申报单预录入号（或</a:t>
            </a:r>
            <a:r>
              <a:rPr lang="en-US" altLang="zh-CN" sz="1100">
                <a:latin typeface="Times New Roman" panose="02020603050405020304" pitchFamily="18" charset="0"/>
              </a:rPr>
              <a:t>13</a:t>
            </a:r>
            <a:r>
              <a:rPr lang="zh-CN" altLang="en-US" sz="1100">
                <a:latin typeface="Times New Roman" panose="02020603050405020304" pitchFamily="18" charset="0"/>
              </a:rPr>
              <a:t>位载货清单号）。如多张报关单需要通过一张转关单转关的，运输工具名称字段填报“</a:t>
            </a:r>
            <a:r>
              <a:rPr lang="en-US" altLang="zh-CN" sz="1100">
                <a:latin typeface="Times New Roman" panose="02020603050405020304" pitchFamily="18" charset="0"/>
              </a:rPr>
              <a:t>@”</a:t>
            </a:r>
            <a:r>
              <a:rPr lang="zh-CN" altLang="en-US" sz="1100">
                <a:latin typeface="Times New Roman" panose="02020603050405020304" pitchFamily="18" charset="0"/>
              </a:rPr>
              <a:t>。</a:t>
            </a:r>
          </a:p>
          <a:p>
            <a:pPr>
              <a:lnSpc>
                <a:spcPct val="90000"/>
              </a:lnSpc>
            </a:pPr>
            <a:r>
              <a:rPr lang="zh-CN" altLang="en-US" sz="1100">
                <a:latin typeface="Times New Roman" panose="02020603050405020304" pitchFamily="18" charset="0"/>
              </a:rPr>
              <a:t>中转货物，境内水路运输填报驳船船名；境内铁路运输填报车名（主管海关</a:t>
            </a:r>
            <a:r>
              <a:rPr lang="en-US" altLang="zh-CN" sz="1100">
                <a:latin typeface="Times New Roman" panose="02020603050405020304" pitchFamily="18" charset="0"/>
              </a:rPr>
              <a:t>4</a:t>
            </a:r>
            <a:r>
              <a:rPr lang="zh-CN" altLang="en-US" sz="1100">
                <a:latin typeface="Times New Roman" panose="02020603050405020304" pitchFamily="18" charset="0"/>
              </a:rPr>
              <a:t>位关区代码</a:t>
            </a:r>
            <a:r>
              <a:rPr lang="en-US" altLang="zh-CN" sz="1100">
                <a:latin typeface="Times New Roman" panose="02020603050405020304" pitchFamily="18" charset="0"/>
              </a:rPr>
              <a:t>+“TRAIN”</a:t>
            </a:r>
            <a:r>
              <a:rPr lang="zh-CN" altLang="en-US" sz="1100">
                <a:latin typeface="Times New Roman" panose="02020603050405020304" pitchFamily="18" charset="0"/>
              </a:rPr>
              <a:t>）；境内公路运输填报车名（主管海关</a:t>
            </a:r>
            <a:r>
              <a:rPr lang="en-US" altLang="zh-CN" sz="1100">
                <a:latin typeface="Times New Roman" panose="02020603050405020304" pitchFamily="18" charset="0"/>
              </a:rPr>
              <a:t>4</a:t>
            </a:r>
            <a:r>
              <a:rPr lang="zh-CN" altLang="en-US" sz="1100">
                <a:latin typeface="Times New Roman" panose="02020603050405020304" pitchFamily="18" charset="0"/>
              </a:rPr>
              <a:t>位关区代码</a:t>
            </a:r>
            <a:r>
              <a:rPr lang="en-US" altLang="zh-CN" sz="1100">
                <a:latin typeface="Times New Roman" panose="02020603050405020304" pitchFamily="18" charset="0"/>
              </a:rPr>
              <a:t>+“TRUCK”</a:t>
            </a:r>
            <a:r>
              <a:rPr lang="zh-CN" altLang="en-US" sz="1100">
                <a:latin typeface="Times New Roman" panose="02020603050405020304" pitchFamily="18" charset="0"/>
              </a:rPr>
              <a:t>）。</a:t>
            </a:r>
          </a:p>
          <a:p>
            <a:pPr>
              <a:lnSpc>
                <a:spcPct val="90000"/>
              </a:lnSpc>
            </a:pPr>
            <a:r>
              <a:rPr lang="zh-CN" altLang="en-US" sz="1100">
                <a:latin typeface="Times New Roman" panose="02020603050405020304" pitchFamily="18" charset="0"/>
              </a:rPr>
              <a:t>（</a:t>
            </a:r>
            <a:r>
              <a:rPr lang="en-US" altLang="zh-CN" sz="1100">
                <a:latin typeface="Times New Roman" panose="02020603050405020304" pitchFamily="18" charset="0"/>
              </a:rPr>
              <a:t>2</a:t>
            </a:r>
            <a:r>
              <a:rPr lang="zh-CN" altLang="en-US" sz="1100">
                <a:latin typeface="Times New Roman" panose="02020603050405020304" pitchFamily="18" charset="0"/>
              </a:rPr>
              <a:t>）铁路运输：填报“</a:t>
            </a:r>
            <a:r>
              <a:rPr lang="en-US" altLang="zh-CN" sz="1100">
                <a:latin typeface="Times New Roman" panose="02020603050405020304" pitchFamily="18" charset="0"/>
              </a:rPr>
              <a:t>@”+16</a:t>
            </a:r>
            <a:r>
              <a:rPr lang="zh-CN" altLang="en-US" sz="1100">
                <a:latin typeface="Times New Roman" panose="02020603050405020304" pitchFamily="18" charset="0"/>
              </a:rPr>
              <a:t>位转关申报单预录入号（或</a:t>
            </a:r>
            <a:r>
              <a:rPr lang="en-US" altLang="zh-CN" sz="1100">
                <a:latin typeface="Times New Roman" panose="02020603050405020304" pitchFamily="18" charset="0"/>
              </a:rPr>
              <a:t>13</a:t>
            </a:r>
            <a:r>
              <a:rPr lang="zh-CN" altLang="en-US" sz="1100">
                <a:latin typeface="Times New Roman" panose="02020603050405020304" pitchFamily="18" charset="0"/>
              </a:rPr>
              <a:t>位载货清单号），如多张报关单需要通过一张转关单转关的，填报“</a:t>
            </a:r>
            <a:r>
              <a:rPr lang="en-US" altLang="zh-CN" sz="1100">
                <a:latin typeface="Times New Roman" panose="02020603050405020304" pitchFamily="18" charset="0"/>
              </a:rPr>
              <a:t>@”</a:t>
            </a:r>
            <a:r>
              <a:rPr lang="zh-CN" altLang="en-US" sz="1100">
                <a:latin typeface="Times New Roman" panose="02020603050405020304" pitchFamily="18" charset="0"/>
              </a:rPr>
              <a:t>。</a:t>
            </a:r>
          </a:p>
          <a:p>
            <a:pPr>
              <a:lnSpc>
                <a:spcPct val="90000"/>
              </a:lnSpc>
            </a:pPr>
            <a:r>
              <a:rPr lang="zh-CN" altLang="en-US" sz="1100">
                <a:latin typeface="Times New Roman" panose="02020603050405020304" pitchFamily="18" charset="0"/>
              </a:rPr>
              <a:t>（</a:t>
            </a:r>
            <a:r>
              <a:rPr lang="en-US" altLang="zh-CN" sz="1100">
                <a:latin typeface="Times New Roman" panose="02020603050405020304" pitchFamily="18" charset="0"/>
              </a:rPr>
              <a:t>3</a:t>
            </a:r>
            <a:r>
              <a:rPr lang="zh-CN" altLang="en-US" sz="1100">
                <a:latin typeface="Times New Roman" panose="02020603050405020304" pitchFamily="18" charset="0"/>
              </a:rPr>
              <a:t>）航空运输：填报“</a:t>
            </a:r>
            <a:r>
              <a:rPr lang="en-US" altLang="zh-CN" sz="1100">
                <a:latin typeface="Times New Roman" panose="02020603050405020304" pitchFamily="18" charset="0"/>
              </a:rPr>
              <a:t>@”+16</a:t>
            </a:r>
            <a:r>
              <a:rPr lang="zh-CN" altLang="en-US" sz="1100">
                <a:latin typeface="Times New Roman" panose="02020603050405020304" pitchFamily="18" charset="0"/>
              </a:rPr>
              <a:t>位转关申报单预录入号（或</a:t>
            </a:r>
            <a:r>
              <a:rPr lang="en-US" altLang="zh-CN" sz="1100">
                <a:latin typeface="Times New Roman" panose="02020603050405020304" pitchFamily="18" charset="0"/>
              </a:rPr>
              <a:t>13</a:t>
            </a:r>
            <a:r>
              <a:rPr lang="zh-CN" altLang="en-US" sz="1100">
                <a:latin typeface="Times New Roman" panose="02020603050405020304" pitchFamily="18" charset="0"/>
              </a:rPr>
              <a:t>位载货清单号），如多张报关单需要通过一张转关单转关的，填报“</a:t>
            </a:r>
            <a:r>
              <a:rPr lang="en-US" altLang="zh-CN" sz="1100">
                <a:latin typeface="Times New Roman" panose="02020603050405020304" pitchFamily="18" charset="0"/>
              </a:rPr>
              <a:t>@”</a:t>
            </a:r>
            <a:r>
              <a:rPr lang="zh-CN" altLang="en-US" sz="1100">
                <a:latin typeface="Times New Roman" panose="02020603050405020304" pitchFamily="18" charset="0"/>
              </a:rPr>
              <a:t>。</a:t>
            </a:r>
          </a:p>
          <a:p>
            <a:pPr>
              <a:lnSpc>
                <a:spcPct val="90000"/>
              </a:lnSpc>
            </a:pPr>
            <a:r>
              <a:rPr lang="zh-CN" altLang="en-US" sz="1100">
                <a:latin typeface="Times New Roman" panose="02020603050405020304" pitchFamily="18" charset="0"/>
              </a:rPr>
              <a:t>（</a:t>
            </a:r>
            <a:r>
              <a:rPr lang="en-US" altLang="zh-CN" sz="1100">
                <a:latin typeface="Times New Roman" panose="02020603050405020304" pitchFamily="18" charset="0"/>
              </a:rPr>
              <a:t>4</a:t>
            </a:r>
            <a:r>
              <a:rPr lang="zh-CN" altLang="en-US" sz="1100">
                <a:latin typeface="Times New Roman" panose="02020603050405020304" pitchFamily="18" charset="0"/>
              </a:rPr>
              <a:t>）其他运输方式：填报“</a:t>
            </a:r>
            <a:r>
              <a:rPr lang="en-US" altLang="zh-CN" sz="1100">
                <a:latin typeface="Times New Roman" panose="02020603050405020304" pitchFamily="18" charset="0"/>
              </a:rPr>
              <a:t>@”+16</a:t>
            </a:r>
            <a:r>
              <a:rPr lang="zh-CN" altLang="en-US" sz="1100">
                <a:latin typeface="Times New Roman" panose="02020603050405020304" pitchFamily="18" charset="0"/>
              </a:rPr>
              <a:t>位转关申报单预录入号（或</a:t>
            </a:r>
            <a:r>
              <a:rPr lang="en-US" altLang="zh-CN" sz="1100">
                <a:latin typeface="Times New Roman" panose="02020603050405020304" pitchFamily="18" charset="0"/>
              </a:rPr>
              <a:t>13</a:t>
            </a:r>
            <a:r>
              <a:rPr lang="zh-CN" altLang="en-US" sz="1100">
                <a:latin typeface="Times New Roman" panose="02020603050405020304" pitchFamily="18" charset="0"/>
              </a:rPr>
              <a:t>位载货清单号）。</a:t>
            </a:r>
          </a:p>
        </p:txBody>
      </p:sp>
    </p:spTree>
    <p:extLst>
      <p:ext uri="{BB962C8B-B14F-4D97-AF65-F5344CB8AC3E}">
        <p14:creationId xmlns:p14="http://schemas.microsoft.com/office/powerpoint/2010/main" val="1574209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运输工具名称（条件必填）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r>
              <a:rPr lang="zh-CN" altLang="en-US" sz="2000">
                <a:latin typeface="Times New Roman" panose="02020603050405020304" pitchFamily="18" charset="0"/>
              </a:rPr>
              <a:t>（三）采用“集中申报”通关方式办理报关手续的，报关单填报“集中申报”。</a:t>
            </a:r>
          </a:p>
          <a:p>
            <a:r>
              <a:rPr lang="zh-CN" altLang="en-US" sz="2000">
                <a:latin typeface="Times New Roman" panose="02020603050405020304" pitchFamily="18" charset="0"/>
              </a:rPr>
              <a:t>（四）无实际进出境的货物，免予填报。</a:t>
            </a:r>
          </a:p>
          <a:p>
            <a:r>
              <a:rPr lang="zh-CN" altLang="zh-CN" sz="2000"/>
              <a:t>该项目为原报关和原报检项目的“运输工具名称”，合并为“运输工具名称”。</a:t>
            </a:r>
            <a:endParaRPr lang="en-US" altLang="zh-CN" sz="2000">
              <a:latin typeface="Times New Roman" panose="02020603050405020304" pitchFamily="18" charset="0"/>
            </a:endParaRPr>
          </a:p>
        </p:txBody>
      </p:sp>
    </p:spTree>
    <p:extLst>
      <p:ext uri="{BB962C8B-B14F-4D97-AF65-F5344CB8AC3E}">
        <p14:creationId xmlns:p14="http://schemas.microsoft.com/office/powerpoint/2010/main" val="38303304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航次号（条件必填）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pPr>
              <a:lnSpc>
                <a:spcPct val="90000"/>
              </a:lnSpc>
            </a:pPr>
            <a:r>
              <a:rPr lang="zh-CN" altLang="en-US" sz="1900">
                <a:latin typeface="Times New Roman" panose="02020603050405020304" pitchFamily="18" charset="0"/>
              </a:rPr>
              <a:t>在货物实际进出境触发必填项。</a:t>
            </a:r>
            <a:endParaRPr lang="en-US" altLang="zh-CN" sz="1900">
              <a:latin typeface="Times New Roman" panose="02020603050405020304" pitchFamily="18" charset="0"/>
            </a:endParaRPr>
          </a:p>
          <a:p>
            <a:pPr>
              <a:lnSpc>
                <a:spcPct val="90000"/>
              </a:lnSpc>
            </a:pPr>
            <a:r>
              <a:rPr lang="zh-CN" altLang="en-US" sz="1900">
                <a:latin typeface="Times New Roman" panose="02020603050405020304" pitchFamily="18" charset="0"/>
              </a:rPr>
              <a:t>填报载运货物进出境的航次号。填报内容应与运输部门向海关申报的舱单（载货清单）所列相应内容一致。</a:t>
            </a:r>
          </a:p>
          <a:p>
            <a:pPr>
              <a:lnSpc>
                <a:spcPct val="90000"/>
              </a:lnSpc>
            </a:pPr>
            <a:r>
              <a:rPr lang="zh-CN" altLang="en-US" sz="1900">
                <a:latin typeface="Times New Roman" panose="02020603050405020304" pitchFamily="18" charset="0"/>
              </a:rPr>
              <a:t>提醒注意：</a:t>
            </a:r>
          </a:p>
          <a:p>
            <a:pPr>
              <a:lnSpc>
                <a:spcPct val="90000"/>
              </a:lnSpc>
            </a:pPr>
            <a:r>
              <a:rPr lang="zh-CN" altLang="en-US" sz="1900">
                <a:latin typeface="Times New Roman" panose="02020603050405020304" pitchFamily="18" charset="0"/>
              </a:rPr>
              <a:t>（一）直接在进出境地或采用全国通关一体化通关模式办理报关手续的报关单。</a:t>
            </a:r>
          </a:p>
          <a:p>
            <a:pPr>
              <a:lnSpc>
                <a:spcPct val="90000"/>
              </a:lnSpc>
            </a:pPr>
            <a:r>
              <a:rPr lang="en-US" altLang="zh-CN" sz="1900">
                <a:latin typeface="Times New Roman" panose="02020603050405020304" pitchFamily="18" charset="0"/>
              </a:rPr>
              <a:t>1. </a:t>
            </a:r>
            <a:r>
              <a:rPr lang="zh-CN" altLang="en-US" sz="1900">
                <a:latin typeface="Times New Roman" panose="02020603050405020304" pitchFamily="18" charset="0"/>
              </a:rPr>
              <a:t>水路运输：填报船舶的航次号。</a:t>
            </a:r>
          </a:p>
          <a:p>
            <a:pPr>
              <a:lnSpc>
                <a:spcPct val="90000"/>
              </a:lnSpc>
            </a:pPr>
            <a:r>
              <a:rPr lang="en-US" altLang="zh-CN" sz="1900">
                <a:latin typeface="Times New Roman" panose="02020603050405020304" pitchFamily="18" charset="0"/>
              </a:rPr>
              <a:t>2. </a:t>
            </a:r>
            <a:r>
              <a:rPr lang="zh-CN" altLang="en-US" sz="1900">
                <a:latin typeface="Times New Roman" panose="02020603050405020304" pitchFamily="18" charset="0"/>
              </a:rPr>
              <a:t>公路运输：启用公路舱单前，填报运输车辆的</a:t>
            </a:r>
            <a:r>
              <a:rPr lang="en-US" altLang="zh-CN" sz="1900">
                <a:latin typeface="Times New Roman" panose="02020603050405020304" pitchFamily="18" charset="0"/>
              </a:rPr>
              <a:t>8</a:t>
            </a:r>
            <a:r>
              <a:rPr lang="zh-CN" altLang="en-US" sz="1900">
                <a:latin typeface="Times New Roman" panose="02020603050405020304" pitchFamily="18" charset="0"/>
              </a:rPr>
              <a:t>位进出境日期</a:t>
            </a:r>
            <a:r>
              <a:rPr lang="en-US" altLang="zh-CN" sz="1900">
                <a:latin typeface="Times New Roman" panose="02020603050405020304" pitchFamily="18" charset="0"/>
              </a:rPr>
              <a:t>〔</a:t>
            </a:r>
            <a:r>
              <a:rPr lang="zh-CN" altLang="en-US" sz="1900">
                <a:latin typeface="Times New Roman" panose="02020603050405020304" pitchFamily="18" charset="0"/>
              </a:rPr>
              <a:t>顺序为年（</a:t>
            </a:r>
            <a:r>
              <a:rPr lang="en-US" altLang="zh-CN" sz="1900">
                <a:latin typeface="Times New Roman" panose="02020603050405020304" pitchFamily="18" charset="0"/>
              </a:rPr>
              <a:t>4</a:t>
            </a:r>
            <a:r>
              <a:rPr lang="zh-CN" altLang="en-US" sz="1900">
                <a:latin typeface="Times New Roman" panose="02020603050405020304" pitchFamily="18" charset="0"/>
              </a:rPr>
              <a:t>位）、月（</a:t>
            </a:r>
            <a:r>
              <a:rPr lang="en-US" altLang="zh-CN" sz="1900">
                <a:latin typeface="Times New Roman" panose="02020603050405020304" pitchFamily="18" charset="0"/>
              </a:rPr>
              <a:t>2</a:t>
            </a:r>
            <a:r>
              <a:rPr lang="zh-CN" altLang="en-US" sz="1900">
                <a:latin typeface="Times New Roman" panose="02020603050405020304" pitchFamily="18" charset="0"/>
              </a:rPr>
              <a:t>位）、日（</a:t>
            </a:r>
            <a:r>
              <a:rPr lang="en-US" altLang="zh-CN" sz="1900">
                <a:latin typeface="Times New Roman" panose="02020603050405020304" pitchFamily="18" charset="0"/>
              </a:rPr>
              <a:t>2</a:t>
            </a:r>
            <a:r>
              <a:rPr lang="zh-CN" altLang="en-US" sz="1900">
                <a:latin typeface="Times New Roman" panose="02020603050405020304" pitchFamily="18" charset="0"/>
              </a:rPr>
              <a:t>位），下同</a:t>
            </a:r>
            <a:r>
              <a:rPr lang="en-US" altLang="zh-CN" sz="1900">
                <a:latin typeface="Times New Roman" panose="02020603050405020304" pitchFamily="18" charset="0"/>
              </a:rPr>
              <a:t>〕</a:t>
            </a:r>
            <a:r>
              <a:rPr lang="zh-CN" altLang="en-US" sz="1900">
                <a:latin typeface="Times New Roman" panose="02020603050405020304" pitchFamily="18" charset="0"/>
              </a:rPr>
              <a:t>。启用公路舱单后，填报货物运输批次号。</a:t>
            </a:r>
          </a:p>
          <a:p>
            <a:pPr>
              <a:lnSpc>
                <a:spcPct val="90000"/>
              </a:lnSpc>
            </a:pPr>
            <a:r>
              <a:rPr lang="en-US" altLang="zh-CN" sz="1900">
                <a:latin typeface="Times New Roman" panose="02020603050405020304" pitchFamily="18" charset="0"/>
              </a:rPr>
              <a:t>3. </a:t>
            </a:r>
            <a:r>
              <a:rPr lang="zh-CN" altLang="en-US" sz="1900">
                <a:latin typeface="Times New Roman" panose="02020603050405020304" pitchFamily="18" charset="0"/>
              </a:rPr>
              <a:t>铁路运输：填报列车的进出境日期。</a:t>
            </a:r>
          </a:p>
          <a:p>
            <a:pPr>
              <a:lnSpc>
                <a:spcPct val="90000"/>
              </a:lnSpc>
            </a:pPr>
            <a:r>
              <a:rPr lang="en-US" altLang="zh-CN" sz="1900">
                <a:latin typeface="Times New Roman" panose="02020603050405020304" pitchFamily="18" charset="0"/>
              </a:rPr>
              <a:t>4. </a:t>
            </a:r>
            <a:r>
              <a:rPr lang="zh-CN" altLang="en-US" sz="1900">
                <a:latin typeface="Times New Roman" panose="02020603050405020304" pitchFamily="18" charset="0"/>
              </a:rPr>
              <a:t>航空运输：免予填报。</a:t>
            </a:r>
          </a:p>
          <a:p>
            <a:pPr>
              <a:lnSpc>
                <a:spcPct val="90000"/>
              </a:lnSpc>
            </a:pPr>
            <a:r>
              <a:rPr lang="en-US" altLang="zh-CN" sz="1900">
                <a:latin typeface="Times New Roman" panose="02020603050405020304" pitchFamily="18" charset="0"/>
              </a:rPr>
              <a:t>5. </a:t>
            </a:r>
            <a:r>
              <a:rPr lang="zh-CN" altLang="en-US" sz="1900">
                <a:latin typeface="Times New Roman" panose="02020603050405020304" pitchFamily="18" charset="0"/>
              </a:rPr>
              <a:t>邮件运输：填报运输工具的进出境日期。</a:t>
            </a:r>
          </a:p>
          <a:p>
            <a:pPr>
              <a:lnSpc>
                <a:spcPct val="90000"/>
              </a:lnSpc>
            </a:pPr>
            <a:r>
              <a:rPr lang="en-US" altLang="zh-CN" sz="1900">
                <a:latin typeface="Times New Roman" panose="02020603050405020304" pitchFamily="18" charset="0"/>
              </a:rPr>
              <a:t>6. </a:t>
            </a:r>
            <a:r>
              <a:rPr lang="zh-CN" altLang="en-US" sz="1900">
                <a:latin typeface="Times New Roman" panose="02020603050405020304" pitchFamily="18" charset="0"/>
              </a:rPr>
              <a:t>其他运输方式：免予填报。</a:t>
            </a:r>
          </a:p>
        </p:txBody>
      </p:sp>
    </p:spTree>
    <p:extLst>
      <p:ext uri="{BB962C8B-B14F-4D97-AF65-F5344CB8AC3E}">
        <p14:creationId xmlns:p14="http://schemas.microsoft.com/office/powerpoint/2010/main" val="39920449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航次号（条件必填）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pPr>
              <a:lnSpc>
                <a:spcPct val="90000"/>
              </a:lnSpc>
            </a:pPr>
            <a:r>
              <a:rPr lang="zh-CN" altLang="en-US" sz="1400">
                <a:latin typeface="Times New Roman" panose="02020603050405020304" pitchFamily="18" charset="0"/>
              </a:rPr>
              <a:t>（二）转关运输货物的报关单。</a:t>
            </a:r>
          </a:p>
          <a:p>
            <a:pPr>
              <a:lnSpc>
                <a:spcPct val="90000"/>
              </a:lnSpc>
            </a:pPr>
            <a:r>
              <a:rPr lang="en-US" altLang="zh-CN" sz="1400">
                <a:latin typeface="Times New Roman" panose="02020603050405020304" pitchFamily="18" charset="0"/>
              </a:rPr>
              <a:t>1. </a:t>
            </a:r>
            <a:r>
              <a:rPr lang="zh-CN" altLang="en-US" sz="1400">
                <a:latin typeface="Times New Roman" panose="02020603050405020304" pitchFamily="18" charset="0"/>
              </a:rPr>
              <a:t>进口。</a:t>
            </a:r>
          </a:p>
          <a:p>
            <a:pPr>
              <a:lnSpc>
                <a:spcPct val="90000"/>
              </a:lnSpc>
            </a:pPr>
            <a:r>
              <a:rPr lang="zh-CN" altLang="en-US" sz="1400">
                <a:latin typeface="Times New Roman" panose="02020603050405020304" pitchFamily="18" charset="0"/>
              </a:rPr>
              <a:t>（</a:t>
            </a:r>
            <a:r>
              <a:rPr lang="en-US" altLang="zh-CN" sz="1400">
                <a:latin typeface="Times New Roman" panose="02020603050405020304" pitchFamily="18" charset="0"/>
              </a:rPr>
              <a:t>1</a:t>
            </a:r>
            <a:r>
              <a:rPr lang="zh-CN" altLang="en-US" sz="1400">
                <a:latin typeface="Times New Roman" panose="02020603050405020304" pitchFamily="18" charset="0"/>
              </a:rPr>
              <a:t>）水路运输：中转转关方式填报“</a:t>
            </a:r>
            <a:r>
              <a:rPr lang="en-US" altLang="zh-CN" sz="1400">
                <a:latin typeface="Times New Roman" panose="02020603050405020304" pitchFamily="18" charset="0"/>
              </a:rPr>
              <a:t>@”+</a:t>
            </a:r>
            <a:r>
              <a:rPr lang="zh-CN" altLang="en-US" sz="1400">
                <a:latin typeface="Times New Roman" panose="02020603050405020304" pitchFamily="18" charset="0"/>
              </a:rPr>
              <a:t>进境干线船舶航次。直转、提前报关免予填报。</a:t>
            </a:r>
          </a:p>
          <a:p>
            <a:pPr>
              <a:lnSpc>
                <a:spcPct val="90000"/>
              </a:lnSpc>
            </a:pPr>
            <a:r>
              <a:rPr lang="zh-CN" altLang="en-US" sz="1400">
                <a:latin typeface="Times New Roman" panose="02020603050405020304" pitchFamily="18" charset="0"/>
              </a:rPr>
              <a:t>（</a:t>
            </a:r>
            <a:r>
              <a:rPr lang="en-US" altLang="zh-CN" sz="1400">
                <a:latin typeface="Times New Roman" panose="02020603050405020304" pitchFamily="18" charset="0"/>
              </a:rPr>
              <a:t>2</a:t>
            </a:r>
            <a:r>
              <a:rPr lang="zh-CN" altLang="en-US" sz="1400">
                <a:latin typeface="Times New Roman" panose="02020603050405020304" pitchFamily="18" charset="0"/>
              </a:rPr>
              <a:t>）公路运输：免予填报。</a:t>
            </a:r>
          </a:p>
          <a:p>
            <a:pPr>
              <a:lnSpc>
                <a:spcPct val="90000"/>
              </a:lnSpc>
            </a:pPr>
            <a:r>
              <a:rPr lang="zh-CN" altLang="en-US" sz="1400">
                <a:latin typeface="Times New Roman" panose="02020603050405020304" pitchFamily="18" charset="0"/>
              </a:rPr>
              <a:t>（</a:t>
            </a:r>
            <a:r>
              <a:rPr lang="en-US" altLang="zh-CN" sz="1400">
                <a:latin typeface="Times New Roman" panose="02020603050405020304" pitchFamily="18" charset="0"/>
              </a:rPr>
              <a:t>3</a:t>
            </a:r>
            <a:r>
              <a:rPr lang="zh-CN" altLang="en-US" sz="1400">
                <a:latin typeface="Times New Roman" panose="02020603050405020304" pitchFamily="18" charset="0"/>
              </a:rPr>
              <a:t>）铁路运输：“</a:t>
            </a:r>
            <a:r>
              <a:rPr lang="en-US" altLang="zh-CN" sz="1400">
                <a:latin typeface="Times New Roman" panose="02020603050405020304" pitchFamily="18" charset="0"/>
              </a:rPr>
              <a:t>@”+8</a:t>
            </a:r>
            <a:r>
              <a:rPr lang="zh-CN" altLang="en-US" sz="1400">
                <a:latin typeface="Times New Roman" panose="02020603050405020304" pitchFamily="18" charset="0"/>
              </a:rPr>
              <a:t>位进境日期。</a:t>
            </a:r>
          </a:p>
          <a:p>
            <a:pPr>
              <a:lnSpc>
                <a:spcPct val="90000"/>
              </a:lnSpc>
            </a:pPr>
            <a:r>
              <a:rPr lang="zh-CN" altLang="en-US" sz="1400">
                <a:latin typeface="Times New Roman" panose="02020603050405020304" pitchFamily="18" charset="0"/>
              </a:rPr>
              <a:t>（</a:t>
            </a:r>
            <a:r>
              <a:rPr lang="en-US" altLang="zh-CN" sz="1400">
                <a:latin typeface="Times New Roman" panose="02020603050405020304" pitchFamily="18" charset="0"/>
              </a:rPr>
              <a:t>4</a:t>
            </a:r>
            <a:r>
              <a:rPr lang="zh-CN" altLang="en-US" sz="1400">
                <a:latin typeface="Times New Roman" panose="02020603050405020304" pitchFamily="18" charset="0"/>
              </a:rPr>
              <a:t>）航空运输：免予填报。</a:t>
            </a:r>
          </a:p>
          <a:p>
            <a:pPr>
              <a:lnSpc>
                <a:spcPct val="90000"/>
              </a:lnSpc>
            </a:pPr>
            <a:r>
              <a:rPr lang="zh-CN" altLang="en-US" sz="1400">
                <a:latin typeface="Times New Roman" panose="02020603050405020304" pitchFamily="18" charset="0"/>
              </a:rPr>
              <a:t>（</a:t>
            </a:r>
            <a:r>
              <a:rPr lang="en-US" altLang="zh-CN" sz="1400">
                <a:latin typeface="Times New Roman" panose="02020603050405020304" pitchFamily="18" charset="0"/>
              </a:rPr>
              <a:t>5</a:t>
            </a:r>
            <a:r>
              <a:rPr lang="zh-CN" altLang="en-US" sz="1400">
                <a:latin typeface="Times New Roman" panose="02020603050405020304" pitchFamily="18" charset="0"/>
              </a:rPr>
              <a:t>）其他运输方式：免予填报。</a:t>
            </a:r>
          </a:p>
          <a:p>
            <a:pPr>
              <a:lnSpc>
                <a:spcPct val="90000"/>
              </a:lnSpc>
            </a:pPr>
            <a:r>
              <a:rPr lang="en-US" altLang="zh-CN" sz="1400">
                <a:latin typeface="Times New Roman" panose="02020603050405020304" pitchFamily="18" charset="0"/>
              </a:rPr>
              <a:t>2. </a:t>
            </a:r>
            <a:r>
              <a:rPr lang="zh-CN" altLang="en-US" sz="1400">
                <a:latin typeface="Times New Roman" panose="02020603050405020304" pitchFamily="18" charset="0"/>
              </a:rPr>
              <a:t>出口。</a:t>
            </a:r>
          </a:p>
          <a:p>
            <a:pPr>
              <a:lnSpc>
                <a:spcPct val="90000"/>
              </a:lnSpc>
            </a:pPr>
            <a:r>
              <a:rPr lang="zh-CN" altLang="en-US" sz="1400">
                <a:latin typeface="Times New Roman" panose="02020603050405020304" pitchFamily="18" charset="0"/>
              </a:rPr>
              <a:t>（</a:t>
            </a:r>
            <a:r>
              <a:rPr lang="en-US" altLang="zh-CN" sz="1400">
                <a:latin typeface="Times New Roman" panose="02020603050405020304" pitchFamily="18" charset="0"/>
              </a:rPr>
              <a:t>1</a:t>
            </a:r>
            <a:r>
              <a:rPr lang="zh-CN" altLang="en-US" sz="1400">
                <a:latin typeface="Times New Roman" panose="02020603050405020304" pitchFamily="18" charset="0"/>
              </a:rPr>
              <a:t>）水路运输：非中转货物免予填报。中转货物：境内水路运输填报驳船航次号；境内铁路、公路运输填报</a:t>
            </a:r>
            <a:r>
              <a:rPr lang="en-US" altLang="zh-CN" sz="1400">
                <a:latin typeface="Times New Roman" panose="02020603050405020304" pitchFamily="18" charset="0"/>
              </a:rPr>
              <a:t>6</a:t>
            </a:r>
            <a:r>
              <a:rPr lang="zh-CN" altLang="en-US" sz="1400">
                <a:latin typeface="Times New Roman" panose="02020603050405020304" pitchFamily="18" charset="0"/>
              </a:rPr>
              <a:t>位启运日期</a:t>
            </a:r>
            <a:r>
              <a:rPr lang="en-US" altLang="zh-CN" sz="1400">
                <a:latin typeface="Times New Roman" panose="02020603050405020304" pitchFamily="18" charset="0"/>
              </a:rPr>
              <a:t>〔</a:t>
            </a:r>
            <a:r>
              <a:rPr lang="zh-CN" altLang="en-US" sz="1400">
                <a:latin typeface="Times New Roman" panose="02020603050405020304" pitchFamily="18" charset="0"/>
              </a:rPr>
              <a:t>顺序为年（</a:t>
            </a:r>
            <a:r>
              <a:rPr lang="en-US" altLang="zh-CN" sz="1400">
                <a:latin typeface="Times New Roman" panose="02020603050405020304" pitchFamily="18" charset="0"/>
              </a:rPr>
              <a:t>2</a:t>
            </a:r>
            <a:r>
              <a:rPr lang="zh-CN" altLang="en-US" sz="1400">
                <a:latin typeface="Times New Roman" panose="02020603050405020304" pitchFamily="18" charset="0"/>
              </a:rPr>
              <a:t>位）、月（</a:t>
            </a:r>
            <a:r>
              <a:rPr lang="en-US" altLang="zh-CN" sz="1400">
                <a:latin typeface="Times New Roman" panose="02020603050405020304" pitchFamily="18" charset="0"/>
              </a:rPr>
              <a:t>2</a:t>
            </a:r>
            <a:r>
              <a:rPr lang="zh-CN" altLang="en-US" sz="1400">
                <a:latin typeface="Times New Roman" panose="02020603050405020304" pitchFamily="18" charset="0"/>
              </a:rPr>
              <a:t>位）、日（</a:t>
            </a:r>
            <a:r>
              <a:rPr lang="en-US" altLang="zh-CN" sz="1400">
                <a:latin typeface="Times New Roman" panose="02020603050405020304" pitchFamily="18" charset="0"/>
              </a:rPr>
              <a:t>2</a:t>
            </a:r>
            <a:r>
              <a:rPr lang="zh-CN" altLang="en-US" sz="1400">
                <a:latin typeface="Times New Roman" panose="02020603050405020304" pitchFamily="18" charset="0"/>
              </a:rPr>
              <a:t>位）</a:t>
            </a:r>
            <a:r>
              <a:rPr lang="en-US" altLang="zh-CN" sz="1400">
                <a:latin typeface="Times New Roman" panose="02020603050405020304" pitchFamily="18" charset="0"/>
              </a:rPr>
              <a:t>〕</a:t>
            </a:r>
            <a:r>
              <a:rPr lang="zh-CN" altLang="en-US" sz="1400">
                <a:latin typeface="Times New Roman" panose="02020603050405020304" pitchFamily="18" charset="0"/>
              </a:rPr>
              <a:t>。</a:t>
            </a:r>
          </a:p>
          <a:p>
            <a:pPr>
              <a:lnSpc>
                <a:spcPct val="90000"/>
              </a:lnSpc>
            </a:pPr>
            <a:r>
              <a:rPr lang="zh-CN" altLang="en-US" sz="1400">
                <a:latin typeface="Times New Roman" panose="02020603050405020304" pitchFamily="18" charset="0"/>
              </a:rPr>
              <a:t>（</a:t>
            </a:r>
            <a:r>
              <a:rPr lang="en-US" altLang="zh-CN" sz="1400">
                <a:latin typeface="Times New Roman" panose="02020603050405020304" pitchFamily="18" charset="0"/>
              </a:rPr>
              <a:t>2</a:t>
            </a:r>
            <a:r>
              <a:rPr lang="zh-CN" altLang="en-US" sz="1400">
                <a:latin typeface="Times New Roman" panose="02020603050405020304" pitchFamily="18" charset="0"/>
              </a:rPr>
              <a:t>）铁路拼车拼箱捆绑出口：免予填报。</a:t>
            </a:r>
          </a:p>
          <a:p>
            <a:pPr>
              <a:lnSpc>
                <a:spcPct val="90000"/>
              </a:lnSpc>
            </a:pPr>
            <a:r>
              <a:rPr lang="zh-CN" altLang="en-US" sz="1400">
                <a:latin typeface="Times New Roman" panose="02020603050405020304" pitchFamily="18" charset="0"/>
              </a:rPr>
              <a:t>（</a:t>
            </a:r>
            <a:r>
              <a:rPr lang="en-US" altLang="zh-CN" sz="1400">
                <a:latin typeface="Times New Roman" panose="02020603050405020304" pitchFamily="18" charset="0"/>
              </a:rPr>
              <a:t>3</a:t>
            </a:r>
            <a:r>
              <a:rPr lang="zh-CN" altLang="en-US" sz="1400">
                <a:latin typeface="Times New Roman" panose="02020603050405020304" pitchFamily="18" charset="0"/>
              </a:rPr>
              <a:t>）航空运输：免予填报。</a:t>
            </a:r>
          </a:p>
          <a:p>
            <a:pPr>
              <a:lnSpc>
                <a:spcPct val="90000"/>
              </a:lnSpc>
            </a:pPr>
            <a:r>
              <a:rPr lang="zh-CN" altLang="en-US" sz="1400">
                <a:latin typeface="Times New Roman" panose="02020603050405020304" pitchFamily="18" charset="0"/>
              </a:rPr>
              <a:t>（</a:t>
            </a:r>
            <a:r>
              <a:rPr lang="en-US" altLang="zh-CN" sz="1400">
                <a:latin typeface="Times New Roman" panose="02020603050405020304" pitchFamily="18" charset="0"/>
              </a:rPr>
              <a:t>4</a:t>
            </a:r>
            <a:r>
              <a:rPr lang="zh-CN" altLang="en-US" sz="1400">
                <a:latin typeface="Times New Roman" panose="02020603050405020304" pitchFamily="18" charset="0"/>
              </a:rPr>
              <a:t>）其他运输方式：免予填报。</a:t>
            </a:r>
          </a:p>
          <a:p>
            <a:pPr>
              <a:lnSpc>
                <a:spcPct val="90000"/>
              </a:lnSpc>
            </a:pPr>
            <a:r>
              <a:rPr lang="zh-CN" altLang="en-US" sz="1400">
                <a:latin typeface="Times New Roman" panose="02020603050405020304" pitchFamily="18" charset="0"/>
              </a:rPr>
              <a:t>（三）无实际进出境的货物，免予填报。</a:t>
            </a:r>
          </a:p>
          <a:p>
            <a:pPr>
              <a:lnSpc>
                <a:spcPct val="90000"/>
              </a:lnSpc>
            </a:pPr>
            <a:r>
              <a:rPr lang="zh-CN" altLang="zh-CN" sz="1400"/>
              <a:t>该项目为原报关“航次号”与原报检项目的“运输工具号码”，现合并为“航次号”。</a:t>
            </a:r>
            <a:endParaRPr lang="en-US" altLang="zh-CN" sz="1400">
              <a:latin typeface="Times New Roman" panose="02020603050405020304" pitchFamily="18" charset="0"/>
            </a:endParaRPr>
          </a:p>
        </p:txBody>
      </p:sp>
    </p:spTree>
    <p:extLst>
      <p:ext uri="{BB962C8B-B14F-4D97-AF65-F5344CB8AC3E}">
        <p14:creationId xmlns:p14="http://schemas.microsoft.com/office/powerpoint/2010/main" val="3380782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1A94FA36-50C6-4354-B29A-91DD2A457AFE}"/>
              </a:ext>
            </a:extLst>
          </p:cNvPr>
          <p:cNvSpPr>
            <a:spLocks noGrp="1"/>
          </p:cNvSpPr>
          <p:nvPr>
            <p:ph type="title"/>
          </p:nvPr>
        </p:nvSpPr>
        <p:spPr>
          <a:xfrm>
            <a:off x="496112" y="685801"/>
            <a:ext cx="2743200" cy="5105400"/>
          </a:xfrm>
        </p:spPr>
        <p:txBody>
          <a:bodyPr>
            <a:normAutofit/>
          </a:bodyPr>
          <a:lstStyle/>
          <a:p>
            <a:pPr algn="l"/>
            <a:r>
              <a:rPr lang="zh-CN" altLang="en-US" sz="3200" dirty="0">
                <a:solidFill>
                  <a:srgbClr val="FFFFFF"/>
                </a:solidFill>
              </a:rPr>
              <a:t>备案号（选填）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A299DCB7-E3D9-4C0D-A041-B0121909471E}"/>
              </a:ext>
            </a:extLst>
          </p:cNvPr>
          <p:cNvSpPr>
            <a:spLocks noGrp="1"/>
          </p:cNvSpPr>
          <p:nvPr>
            <p:ph idx="1"/>
          </p:nvPr>
        </p:nvSpPr>
        <p:spPr>
          <a:xfrm>
            <a:off x="5117106" y="685801"/>
            <a:ext cx="6385918" cy="5105400"/>
          </a:xfrm>
        </p:spPr>
        <p:txBody>
          <a:bodyPr>
            <a:normAutofit/>
          </a:bodyPr>
          <a:lstStyle/>
          <a:p>
            <a:pPr>
              <a:lnSpc>
                <a:spcPct val="90000"/>
              </a:lnSpc>
            </a:pPr>
            <a:r>
              <a:rPr lang="zh-CN" altLang="en-US" sz="1300" dirty="0">
                <a:latin typeface="Times New Roman" panose="02020603050405020304" pitchFamily="18" charset="0"/>
              </a:rPr>
              <a:t>填报进出口货物收发货人、消费使用单位、生产销售单位在海关办理加工贸易合同备案或征、减、免税审核确认等手续时，海关核发的</a:t>
            </a:r>
            <a:r>
              <a:rPr lang="en-US" altLang="zh-CN" sz="1300" dirty="0">
                <a:latin typeface="Times New Roman" panose="02020603050405020304" pitchFamily="18" charset="0"/>
              </a:rPr>
              <a:t>《</a:t>
            </a:r>
            <a:r>
              <a:rPr lang="zh-CN" altLang="en-US" sz="1300" dirty="0">
                <a:latin typeface="Times New Roman" panose="02020603050405020304" pitchFamily="18" charset="0"/>
              </a:rPr>
              <a:t>加工贸易手册</a:t>
            </a:r>
            <a:r>
              <a:rPr lang="en-US" altLang="zh-CN" sz="1300" dirty="0">
                <a:latin typeface="Times New Roman" panose="02020603050405020304" pitchFamily="18" charset="0"/>
              </a:rPr>
              <a:t>》</a:t>
            </a:r>
            <a:r>
              <a:rPr lang="zh-CN" altLang="en-US" sz="1300" dirty="0">
                <a:latin typeface="Times New Roman" panose="02020603050405020304" pitchFamily="18" charset="0"/>
              </a:rPr>
              <a:t>、海关特殊监管区域和保税监管场所保税账册、</a:t>
            </a:r>
            <a:r>
              <a:rPr lang="en-US" altLang="zh-CN" sz="1300" dirty="0">
                <a:latin typeface="Times New Roman" panose="02020603050405020304" pitchFamily="18" charset="0"/>
              </a:rPr>
              <a:t>《</a:t>
            </a:r>
            <a:r>
              <a:rPr lang="zh-CN" altLang="en-US" sz="1300" dirty="0">
                <a:latin typeface="Times New Roman" panose="02020603050405020304" pitchFamily="18" charset="0"/>
              </a:rPr>
              <a:t>征免税证明</a:t>
            </a:r>
            <a:r>
              <a:rPr lang="en-US" altLang="zh-CN" sz="1300" dirty="0">
                <a:latin typeface="Times New Roman" panose="02020603050405020304" pitchFamily="18" charset="0"/>
              </a:rPr>
              <a:t>》</a:t>
            </a:r>
            <a:r>
              <a:rPr lang="zh-CN" altLang="en-US" sz="1300" dirty="0">
                <a:latin typeface="Times New Roman" panose="02020603050405020304" pitchFamily="18" charset="0"/>
              </a:rPr>
              <a:t>或其他备案审批文件的编号。</a:t>
            </a:r>
          </a:p>
          <a:p>
            <a:pPr>
              <a:lnSpc>
                <a:spcPct val="90000"/>
              </a:lnSpc>
            </a:pPr>
            <a:r>
              <a:rPr lang="zh-CN" altLang="en-US" sz="1300" dirty="0">
                <a:latin typeface="Times New Roman" panose="02020603050405020304" pitchFamily="18" charset="0"/>
              </a:rPr>
              <a:t>提醒注意：一份报关单只允许填报一个备案号。具体填报要求如下：</a:t>
            </a:r>
          </a:p>
          <a:p>
            <a:pPr>
              <a:lnSpc>
                <a:spcPct val="90000"/>
              </a:lnSpc>
            </a:pPr>
            <a:r>
              <a:rPr lang="zh-CN" altLang="en-US" sz="1300" dirty="0">
                <a:latin typeface="Times New Roman" panose="02020603050405020304" pitchFamily="18" charset="0"/>
              </a:rPr>
              <a:t>（一）加工贸易项下货物，除少量低值辅料按规定不使用</a:t>
            </a:r>
            <a:r>
              <a:rPr lang="en-US" altLang="zh-CN" sz="1300" dirty="0">
                <a:latin typeface="Times New Roman" panose="02020603050405020304" pitchFamily="18" charset="0"/>
              </a:rPr>
              <a:t>《</a:t>
            </a:r>
            <a:r>
              <a:rPr lang="zh-CN" altLang="en-US" sz="1300" dirty="0">
                <a:latin typeface="Times New Roman" panose="02020603050405020304" pitchFamily="18" charset="0"/>
              </a:rPr>
              <a:t>加工贸易手册</a:t>
            </a:r>
            <a:r>
              <a:rPr lang="en-US" altLang="zh-CN" sz="1300" dirty="0">
                <a:latin typeface="Times New Roman" panose="02020603050405020304" pitchFamily="18" charset="0"/>
              </a:rPr>
              <a:t>》</a:t>
            </a:r>
            <a:r>
              <a:rPr lang="zh-CN" altLang="en-US" sz="1300" dirty="0">
                <a:latin typeface="Times New Roman" panose="02020603050405020304" pitchFamily="18" charset="0"/>
              </a:rPr>
              <a:t>及以后续补税监管方式办理内销征税的外，填报</a:t>
            </a:r>
            <a:r>
              <a:rPr lang="en-US" altLang="zh-CN" sz="1300" dirty="0">
                <a:latin typeface="Times New Roman" panose="02020603050405020304" pitchFamily="18" charset="0"/>
              </a:rPr>
              <a:t>《</a:t>
            </a:r>
            <a:r>
              <a:rPr lang="zh-CN" altLang="en-US" sz="1300" dirty="0">
                <a:latin typeface="Times New Roman" panose="02020603050405020304" pitchFamily="18" charset="0"/>
              </a:rPr>
              <a:t>加工贸易手册</a:t>
            </a:r>
            <a:r>
              <a:rPr lang="en-US" altLang="zh-CN" sz="1300" dirty="0">
                <a:latin typeface="Times New Roman" panose="02020603050405020304" pitchFamily="18" charset="0"/>
              </a:rPr>
              <a:t>》</a:t>
            </a:r>
            <a:r>
              <a:rPr lang="zh-CN" altLang="en-US" sz="1300" dirty="0">
                <a:latin typeface="Times New Roman" panose="02020603050405020304" pitchFamily="18" charset="0"/>
              </a:rPr>
              <a:t>编号。</a:t>
            </a:r>
          </a:p>
          <a:p>
            <a:pPr>
              <a:lnSpc>
                <a:spcPct val="90000"/>
              </a:lnSpc>
            </a:pPr>
            <a:r>
              <a:rPr lang="zh-CN" altLang="en-US" sz="1300" dirty="0">
                <a:latin typeface="Times New Roman" panose="02020603050405020304" pitchFamily="18" charset="0"/>
              </a:rPr>
              <a:t>使用异地直接报关分册和异地深加工结转出口分册在异地口岸报关的，填报分册号；本地直接报关分册和本地深加工结转分册限制在本地报关，填报总册号。</a:t>
            </a:r>
          </a:p>
          <a:p>
            <a:pPr>
              <a:lnSpc>
                <a:spcPct val="90000"/>
              </a:lnSpc>
            </a:pPr>
            <a:r>
              <a:rPr lang="zh-CN" altLang="en-US" sz="1300" dirty="0">
                <a:latin typeface="Times New Roman" panose="02020603050405020304" pitchFamily="18" charset="0"/>
              </a:rPr>
              <a:t>加工贸易成品凭</a:t>
            </a:r>
            <a:r>
              <a:rPr lang="en-US" altLang="zh-CN" sz="1300" dirty="0">
                <a:latin typeface="Times New Roman" panose="02020603050405020304" pitchFamily="18" charset="0"/>
              </a:rPr>
              <a:t>《</a:t>
            </a:r>
            <a:r>
              <a:rPr lang="zh-CN" altLang="en-US" sz="1300" dirty="0">
                <a:latin typeface="Times New Roman" panose="02020603050405020304" pitchFamily="18" charset="0"/>
              </a:rPr>
              <a:t>征免税证明</a:t>
            </a:r>
            <a:r>
              <a:rPr lang="en-US" altLang="zh-CN" sz="1300" dirty="0">
                <a:latin typeface="Times New Roman" panose="02020603050405020304" pitchFamily="18" charset="0"/>
              </a:rPr>
              <a:t>》</a:t>
            </a:r>
            <a:r>
              <a:rPr lang="zh-CN" altLang="en-US" sz="1300" dirty="0">
                <a:latin typeface="Times New Roman" panose="02020603050405020304" pitchFamily="18" charset="0"/>
              </a:rPr>
              <a:t>转为减免税进口货物的，进口报关单填报</a:t>
            </a:r>
            <a:r>
              <a:rPr lang="en-US" altLang="zh-CN" sz="1300" dirty="0">
                <a:latin typeface="Times New Roman" panose="02020603050405020304" pitchFamily="18" charset="0"/>
              </a:rPr>
              <a:t>《</a:t>
            </a:r>
            <a:r>
              <a:rPr lang="zh-CN" altLang="en-US" sz="1300" dirty="0">
                <a:latin typeface="Times New Roman" panose="02020603050405020304" pitchFamily="18" charset="0"/>
              </a:rPr>
              <a:t>征免税证明</a:t>
            </a:r>
            <a:r>
              <a:rPr lang="en-US" altLang="zh-CN" sz="1300" dirty="0">
                <a:latin typeface="Times New Roman" panose="02020603050405020304" pitchFamily="18" charset="0"/>
              </a:rPr>
              <a:t>》</a:t>
            </a:r>
            <a:r>
              <a:rPr lang="zh-CN" altLang="en-US" sz="1300" dirty="0">
                <a:latin typeface="Times New Roman" panose="02020603050405020304" pitchFamily="18" charset="0"/>
              </a:rPr>
              <a:t>编号，出口报关单填报</a:t>
            </a:r>
            <a:r>
              <a:rPr lang="en-US" altLang="zh-CN" sz="1300" dirty="0">
                <a:latin typeface="Times New Roman" panose="02020603050405020304" pitchFamily="18" charset="0"/>
              </a:rPr>
              <a:t>《</a:t>
            </a:r>
            <a:r>
              <a:rPr lang="zh-CN" altLang="en-US" sz="1300" dirty="0">
                <a:latin typeface="Times New Roman" panose="02020603050405020304" pitchFamily="18" charset="0"/>
              </a:rPr>
              <a:t>加工贸易手册</a:t>
            </a:r>
            <a:r>
              <a:rPr lang="en-US" altLang="zh-CN" sz="1300" dirty="0">
                <a:latin typeface="Times New Roman" panose="02020603050405020304" pitchFamily="18" charset="0"/>
              </a:rPr>
              <a:t>》</a:t>
            </a:r>
            <a:r>
              <a:rPr lang="zh-CN" altLang="en-US" sz="1300" dirty="0">
                <a:latin typeface="Times New Roman" panose="02020603050405020304" pitchFamily="18" charset="0"/>
              </a:rPr>
              <a:t>编号。</a:t>
            </a:r>
          </a:p>
          <a:p>
            <a:pPr>
              <a:lnSpc>
                <a:spcPct val="90000"/>
              </a:lnSpc>
            </a:pPr>
            <a:r>
              <a:rPr lang="zh-CN" altLang="en-US" sz="1300" dirty="0">
                <a:latin typeface="Times New Roman" panose="02020603050405020304" pitchFamily="18" charset="0"/>
              </a:rPr>
              <a:t>对加工贸易设备、使用账册管理的海关特殊监管区域内减免税设备之间的结转，转入和转出企业分别填制进、出口报关单，在报关单“备案号”栏目填报</a:t>
            </a:r>
            <a:r>
              <a:rPr lang="en-US" altLang="zh-CN" sz="1300" dirty="0">
                <a:latin typeface="Times New Roman" panose="02020603050405020304" pitchFamily="18" charset="0"/>
              </a:rPr>
              <a:t>《</a:t>
            </a:r>
            <a:r>
              <a:rPr lang="zh-CN" altLang="en-US" sz="1300" dirty="0">
                <a:latin typeface="Times New Roman" panose="02020603050405020304" pitchFamily="18" charset="0"/>
              </a:rPr>
              <a:t>加工贸易手册</a:t>
            </a:r>
            <a:r>
              <a:rPr lang="en-US" altLang="zh-CN" sz="1300" dirty="0">
                <a:latin typeface="Times New Roman" panose="02020603050405020304" pitchFamily="18" charset="0"/>
              </a:rPr>
              <a:t>》</a:t>
            </a:r>
            <a:r>
              <a:rPr lang="zh-CN" altLang="en-US" sz="1300" dirty="0">
                <a:latin typeface="Times New Roman" panose="02020603050405020304" pitchFamily="18" charset="0"/>
              </a:rPr>
              <a:t>编号。</a:t>
            </a:r>
          </a:p>
          <a:p>
            <a:pPr>
              <a:lnSpc>
                <a:spcPct val="90000"/>
              </a:lnSpc>
            </a:pPr>
            <a:r>
              <a:rPr lang="zh-CN" altLang="en-US" sz="1300" dirty="0">
                <a:latin typeface="Times New Roman" panose="02020603050405020304" pitchFamily="18" charset="0"/>
              </a:rPr>
              <a:t>（二）涉及征、减、免税审核确认的报关单，填报</a:t>
            </a:r>
            <a:r>
              <a:rPr lang="en-US" altLang="zh-CN" sz="1300" dirty="0">
                <a:latin typeface="Times New Roman" panose="02020603050405020304" pitchFamily="18" charset="0"/>
              </a:rPr>
              <a:t>《</a:t>
            </a:r>
            <a:r>
              <a:rPr lang="zh-CN" altLang="en-US" sz="1300" dirty="0">
                <a:latin typeface="Times New Roman" panose="02020603050405020304" pitchFamily="18" charset="0"/>
              </a:rPr>
              <a:t>征免税证明</a:t>
            </a:r>
            <a:r>
              <a:rPr lang="en-US" altLang="zh-CN" sz="1300" dirty="0">
                <a:latin typeface="Times New Roman" panose="02020603050405020304" pitchFamily="18" charset="0"/>
              </a:rPr>
              <a:t>》</a:t>
            </a:r>
            <a:r>
              <a:rPr lang="zh-CN" altLang="en-US" sz="1300" dirty="0">
                <a:latin typeface="Times New Roman" panose="02020603050405020304" pitchFamily="18" charset="0"/>
              </a:rPr>
              <a:t>编号。</a:t>
            </a:r>
          </a:p>
          <a:p>
            <a:pPr>
              <a:lnSpc>
                <a:spcPct val="90000"/>
              </a:lnSpc>
            </a:pPr>
            <a:r>
              <a:rPr lang="zh-CN" altLang="en-US" sz="1300" dirty="0">
                <a:latin typeface="Times New Roman" panose="02020603050405020304" pitchFamily="18" charset="0"/>
              </a:rPr>
              <a:t>（三）减免税货物退运出口，填报</a:t>
            </a:r>
            <a:r>
              <a:rPr lang="en-US" altLang="zh-CN" sz="1300" dirty="0">
                <a:latin typeface="Times New Roman" panose="02020603050405020304" pitchFamily="18" charset="0"/>
              </a:rPr>
              <a:t>《</a:t>
            </a:r>
            <a:r>
              <a:rPr lang="zh-CN" altLang="en-US" sz="1300" dirty="0">
                <a:latin typeface="Times New Roman" panose="02020603050405020304" pitchFamily="18" charset="0"/>
              </a:rPr>
              <a:t>中华人民共和国海关进口减免税货物准予退运证明</a:t>
            </a:r>
            <a:r>
              <a:rPr lang="en-US" altLang="zh-CN" sz="1300" dirty="0">
                <a:latin typeface="Times New Roman" panose="02020603050405020304" pitchFamily="18" charset="0"/>
              </a:rPr>
              <a:t>》</a:t>
            </a:r>
            <a:r>
              <a:rPr lang="zh-CN" altLang="en-US" sz="1300" dirty="0">
                <a:latin typeface="Times New Roman" panose="02020603050405020304" pitchFamily="18" charset="0"/>
              </a:rPr>
              <a:t>的编号；减免税货物补税进口，填报</a:t>
            </a:r>
            <a:r>
              <a:rPr lang="en-US" altLang="zh-CN" sz="1300" dirty="0">
                <a:latin typeface="Times New Roman" panose="02020603050405020304" pitchFamily="18" charset="0"/>
              </a:rPr>
              <a:t>《</a:t>
            </a:r>
            <a:r>
              <a:rPr lang="zh-CN" altLang="en-US" sz="1300" dirty="0">
                <a:latin typeface="Times New Roman" panose="02020603050405020304" pitchFamily="18" charset="0"/>
              </a:rPr>
              <a:t>减免税货物补税通知书</a:t>
            </a:r>
            <a:r>
              <a:rPr lang="en-US" altLang="zh-CN" sz="1300" dirty="0">
                <a:latin typeface="Times New Roman" panose="02020603050405020304" pitchFamily="18" charset="0"/>
              </a:rPr>
              <a:t>》</a:t>
            </a:r>
            <a:r>
              <a:rPr lang="zh-CN" altLang="en-US" sz="1300" dirty="0">
                <a:latin typeface="Times New Roman" panose="02020603050405020304" pitchFamily="18" charset="0"/>
              </a:rPr>
              <a:t>的编号；减免税货物进口或结转进口（转入），填报</a:t>
            </a:r>
            <a:r>
              <a:rPr lang="en-US" altLang="zh-CN" sz="1300" dirty="0">
                <a:latin typeface="Times New Roman" panose="02020603050405020304" pitchFamily="18" charset="0"/>
              </a:rPr>
              <a:t>《</a:t>
            </a:r>
            <a:r>
              <a:rPr lang="zh-CN" altLang="en-US" sz="1300" dirty="0">
                <a:latin typeface="Times New Roman" panose="02020603050405020304" pitchFamily="18" charset="0"/>
              </a:rPr>
              <a:t>征免税证明</a:t>
            </a:r>
            <a:r>
              <a:rPr lang="en-US" altLang="zh-CN" sz="1300" dirty="0">
                <a:latin typeface="Times New Roman" panose="02020603050405020304" pitchFamily="18" charset="0"/>
              </a:rPr>
              <a:t>》</a:t>
            </a:r>
            <a:r>
              <a:rPr lang="zh-CN" altLang="en-US" sz="1300" dirty="0">
                <a:latin typeface="Times New Roman" panose="02020603050405020304" pitchFamily="18" charset="0"/>
              </a:rPr>
              <a:t>的编号；相应的结转出口（转出），填报</a:t>
            </a:r>
            <a:r>
              <a:rPr lang="en-US" altLang="zh-CN" sz="1300" dirty="0">
                <a:latin typeface="Times New Roman" panose="02020603050405020304" pitchFamily="18" charset="0"/>
              </a:rPr>
              <a:t>《</a:t>
            </a:r>
            <a:r>
              <a:rPr lang="zh-CN" altLang="en-US" sz="1300" dirty="0">
                <a:latin typeface="Times New Roman" panose="02020603050405020304" pitchFamily="18" charset="0"/>
              </a:rPr>
              <a:t>中华人民共和国海关进口减免税货物结转联系函</a:t>
            </a:r>
            <a:r>
              <a:rPr lang="en-US" altLang="zh-CN" sz="1300" dirty="0">
                <a:latin typeface="Times New Roman" panose="02020603050405020304" pitchFamily="18" charset="0"/>
              </a:rPr>
              <a:t>》</a:t>
            </a:r>
            <a:r>
              <a:rPr lang="zh-CN" altLang="en-US" sz="1300" dirty="0">
                <a:latin typeface="Times New Roman" panose="02020603050405020304" pitchFamily="18" charset="0"/>
              </a:rPr>
              <a:t>的编号。</a:t>
            </a:r>
          </a:p>
          <a:p>
            <a:pPr>
              <a:lnSpc>
                <a:spcPct val="90000"/>
              </a:lnSpc>
            </a:pPr>
            <a:r>
              <a:rPr lang="zh-CN" altLang="zh-CN" sz="1300" dirty="0"/>
              <a:t>该项目为原报关项目的“备案号”。</a:t>
            </a:r>
            <a:endParaRPr lang="en-US" altLang="zh-CN" sz="1300" dirty="0">
              <a:latin typeface="Times New Roman" panose="02020603050405020304" pitchFamily="18" charset="0"/>
            </a:endParaRPr>
          </a:p>
        </p:txBody>
      </p:sp>
    </p:spTree>
    <p:extLst>
      <p:ext uri="{BB962C8B-B14F-4D97-AF65-F5344CB8AC3E}">
        <p14:creationId xmlns:p14="http://schemas.microsoft.com/office/powerpoint/2010/main" val="921733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95B6CFCF-C91F-4E7E-9ACD-C52A6EBD5B0C}"/>
              </a:ext>
            </a:extLst>
          </p:cNvPr>
          <p:cNvSpPr>
            <a:spLocks noGrp="1"/>
          </p:cNvSpPr>
          <p:nvPr>
            <p:ph type="title"/>
          </p:nvPr>
        </p:nvSpPr>
        <p:spPr>
          <a:xfrm>
            <a:off x="496112" y="685801"/>
            <a:ext cx="2743200" cy="5105400"/>
          </a:xfrm>
        </p:spPr>
        <p:txBody>
          <a:bodyPr>
            <a:normAutofit/>
          </a:bodyPr>
          <a:lstStyle/>
          <a:p>
            <a:pPr algn="l"/>
            <a:r>
              <a:rPr lang="zh-CN" altLang="en-US" sz="3200" dirty="0">
                <a:solidFill>
                  <a:srgbClr val="FFFFFF"/>
                </a:solidFill>
              </a:rPr>
              <a:t>征免性质（选填）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45D27F1C-DF58-43CD-B865-38861119F086}"/>
              </a:ext>
            </a:extLst>
          </p:cNvPr>
          <p:cNvSpPr>
            <a:spLocks noGrp="1"/>
          </p:cNvSpPr>
          <p:nvPr>
            <p:ph idx="1"/>
          </p:nvPr>
        </p:nvSpPr>
        <p:spPr>
          <a:xfrm>
            <a:off x="5117106" y="685801"/>
            <a:ext cx="6385918" cy="5105400"/>
          </a:xfrm>
        </p:spPr>
        <p:txBody>
          <a:bodyPr>
            <a:normAutofit/>
          </a:bodyPr>
          <a:lstStyle/>
          <a:p>
            <a:pPr>
              <a:lnSpc>
                <a:spcPct val="90000"/>
              </a:lnSpc>
            </a:pPr>
            <a:r>
              <a:rPr lang="zh-CN" altLang="en-US" sz="1700"/>
              <a:t>根据实际情况，按海关规定的</a:t>
            </a:r>
            <a:r>
              <a:rPr lang="en-US" altLang="zh-CN" sz="1700"/>
              <a:t>《</a:t>
            </a:r>
            <a:r>
              <a:rPr lang="zh-CN" altLang="en-US" sz="1700"/>
              <a:t>征免性质代码表</a:t>
            </a:r>
            <a:r>
              <a:rPr lang="en-US" altLang="zh-CN" sz="1700"/>
              <a:t>》</a:t>
            </a:r>
            <a:r>
              <a:rPr lang="zh-CN" altLang="en-US" sz="1700"/>
              <a:t>选择填报相应的征免性质简称及代码，持有海关核发的</a:t>
            </a:r>
            <a:r>
              <a:rPr lang="en-US" altLang="zh-CN" sz="1700"/>
              <a:t>《</a:t>
            </a:r>
            <a:r>
              <a:rPr lang="zh-CN" altLang="en-US" sz="1700"/>
              <a:t>征免税证明</a:t>
            </a:r>
            <a:r>
              <a:rPr lang="en-US" altLang="zh-CN" sz="1700"/>
              <a:t>》</a:t>
            </a:r>
            <a:r>
              <a:rPr lang="zh-CN" altLang="en-US" sz="1700"/>
              <a:t>的，按照</a:t>
            </a:r>
            <a:r>
              <a:rPr lang="en-US" altLang="zh-CN" sz="1700"/>
              <a:t>《</a:t>
            </a:r>
            <a:r>
              <a:rPr lang="zh-CN" altLang="en-US" sz="1700"/>
              <a:t>征免税证明</a:t>
            </a:r>
            <a:r>
              <a:rPr lang="en-US" altLang="zh-CN" sz="1700"/>
              <a:t>》</a:t>
            </a:r>
            <a:r>
              <a:rPr lang="zh-CN" altLang="en-US" sz="1700"/>
              <a:t>中批注的征免性质填报。</a:t>
            </a:r>
          </a:p>
          <a:p>
            <a:pPr>
              <a:lnSpc>
                <a:spcPct val="90000"/>
              </a:lnSpc>
            </a:pPr>
            <a:r>
              <a:rPr lang="zh-CN" altLang="en-US" sz="1700"/>
              <a:t>录入时可根据下拉菜单选择征免性质或按海关规定的</a:t>
            </a:r>
            <a:r>
              <a:rPr lang="en-US" altLang="zh-CN" sz="1700"/>
              <a:t>《</a:t>
            </a:r>
            <a:r>
              <a:rPr lang="zh-CN" altLang="en-US" sz="1700"/>
              <a:t>征免性质代码表</a:t>
            </a:r>
            <a:r>
              <a:rPr lang="en-US" altLang="zh-CN" sz="1700"/>
              <a:t>》</a:t>
            </a:r>
            <a:r>
              <a:rPr lang="zh-CN" altLang="en-US" sz="1700"/>
              <a:t>录入相应的征免性质代码。例如：一般征税的货物，下拉菜单时可选择“</a:t>
            </a:r>
            <a:r>
              <a:rPr lang="en-US" altLang="zh-CN" sz="1700"/>
              <a:t>101-</a:t>
            </a:r>
            <a:r>
              <a:rPr lang="zh-CN" altLang="en-US" sz="1700"/>
              <a:t>一般征税”或录入“</a:t>
            </a:r>
            <a:r>
              <a:rPr lang="en-US" altLang="zh-CN" sz="1700"/>
              <a:t>101”</a:t>
            </a:r>
            <a:r>
              <a:rPr lang="zh-CN" altLang="en-US" sz="1700"/>
              <a:t>，栏目自动生成“一般征税”。</a:t>
            </a:r>
          </a:p>
          <a:p>
            <a:pPr>
              <a:lnSpc>
                <a:spcPct val="90000"/>
              </a:lnSpc>
            </a:pPr>
            <a:r>
              <a:rPr lang="zh-CN" altLang="en-US" sz="1700"/>
              <a:t>一份报关单只允许填报一种征免性质。</a:t>
            </a:r>
          </a:p>
          <a:p>
            <a:pPr>
              <a:lnSpc>
                <a:spcPct val="90000"/>
              </a:lnSpc>
            </a:pPr>
            <a:r>
              <a:rPr lang="zh-CN" altLang="en-US" sz="1700"/>
              <a:t>提醒注意：加工贸易货物报关单按照海关核发的</a:t>
            </a:r>
            <a:r>
              <a:rPr lang="en-US" altLang="zh-CN" sz="1700"/>
              <a:t>《</a:t>
            </a:r>
            <a:r>
              <a:rPr lang="zh-CN" altLang="en-US" sz="1700"/>
              <a:t>加工贸易手册</a:t>
            </a:r>
            <a:r>
              <a:rPr lang="en-US" altLang="zh-CN" sz="1700"/>
              <a:t>》</a:t>
            </a:r>
            <a:r>
              <a:rPr lang="zh-CN" altLang="en-US" sz="1700"/>
              <a:t>中批注的征免性质简称及代码填报。特殊情况填报要求如下：</a:t>
            </a:r>
          </a:p>
          <a:p>
            <a:pPr>
              <a:lnSpc>
                <a:spcPct val="90000"/>
              </a:lnSpc>
            </a:pPr>
            <a:r>
              <a:rPr lang="zh-CN" altLang="en-US" sz="1700"/>
              <a:t>（一）加工贸易转内销货物，按实际情况填报（如一般征税、科教用品、其他法定等）。</a:t>
            </a:r>
          </a:p>
          <a:p>
            <a:pPr>
              <a:lnSpc>
                <a:spcPct val="90000"/>
              </a:lnSpc>
            </a:pPr>
            <a:r>
              <a:rPr lang="zh-CN" altLang="en-US" sz="1700"/>
              <a:t>（二）料件退运出口、成品退运进口货物填报“其他法定”（代码</a:t>
            </a:r>
            <a:r>
              <a:rPr lang="en-US" altLang="zh-CN" sz="1700"/>
              <a:t>299</a:t>
            </a:r>
            <a:r>
              <a:rPr lang="zh-CN" altLang="en-US" sz="1700"/>
              <a:t>）。</a:t>
            </a:r>
          </a:p>
          <a:p>
            <a:pPr>
              <a:lnSpc>
                <a:spcPct val="90000"/>
              </a:lnSpc>
            </a:pPr>
            <a:r>
              <a:rPr lang="zh-CN" altLang="en-US" sz="1700"/>
              <a:t>（三）加工贸易结转货物，免予填报。</a:t>
            </a:r>
            <a:endParaRPr lang="en-US" altLang="zh-CN" sz="1700"/>
          </a:p>
          <a:p>
            <a:pPr>
              <a:lnSpc>
                <a:spcPct val="90000"/>
              </a:lnSpc>
            </a:pPr>
            <a:r>
              <a:rPr lang="zh-CN" altLang="en-US" sz="1700"/>
              <a:t>该项目为原报关项目的“征免性质”。</a:t>
            </a:r>
          </a:p>
          <a:p>
            <a:pPr>
              <a:lnSpc>
                <a:spcPct val="90000"/>
              </a:lnSpc>
            </a:pPr>
            <a:endParaRPr lang="zh-CN" altLang="en-US" sz="1700"/>
          </a:p>
        </p:txBody>
      </p:sp>
    </p:spTree>
    <p:extLst>
      <p:ext uri="{BB962C8B-B14F-4D97-AF65-F5344CB8AC3E}">
        <p14:creationId xmlns:p14="http://schemas.microsoft.com/office/powerpoint/2010/main" val="19714865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5D4DBE9C-E82A-4AF1-A6AB-E8EE4C9040DA}"/>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许可证号（选填）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2AA80FDD-8356-469A-B2AD-584B22554096}"/>
              </a:ext>
            </a:extLst>
          </p:cNvPr>
          <p:cNvSpPr>
            <a:spLocks noGrp="1"/>
          </p:cNvSpPr>
          <p:nvPr>
            <p:ph idx="1"/>
          </p:nvPr>
        </p:nvSpPr>
        <p:spPr>
          <a:xfrm>
            <a:off x="5117106" y="685801"/>
            <a:ext cx="6385918" cy="5105400"/>
          </a:xfrm>
        </p:spPr>
        <p:txBody>
          <a:bodyPr>
            <a:normAutofit/>
          </a:bodyPr>
          <a:lstStyle/>
          <a:p>
            <a:r>
              <a:rPr lang="zh-CN" altLang="en-US" sz="2000"/>
              <a:t>填报进（出）口许可证、两用物项和技术进（出）口许可证、两用物项和技术出口许可证（定向）、纺织品临时出口许可证、出口许可证（加工贸易）、出口许可证（边境小额贸易）的编号。</a:t>
            </a:r>
          </a:p>
          <a:p>
            <a:r>
              <a:rPr lang="zh-CN" altLang="en-US" sz="2000"/>
              <a:t>提醒注意：一份报关单只允许填报一个许可证号。</a:t>
            </a:r>
          </a:p>
          <a:p>
            <a:r>
              <a:rPr lang="zh-CN" altLang="en-US" sz="2000"/>
              <a:t>该项目为原报关项目的“许可证号”，录入要求无变化。</a:t>
            </a:r>
          </a:p>
        </p:txBody>
      </p:sp>
    </p:spTree>
    <p:extLst>
      <p:ext uri="{BB962C8B-B14F-4D97-AF65-F5344CB8AC3E}">
        <p14:creationId xmlns:p14="http://schemas.microsoft.com/office/powerpoint/2010/main" val="13826241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件数（必填）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r>
              <a:rPr lang="zh-CN" altLang="en-US" sz="2000">
                <a:latin typeface="Times New Roman" panose="02020603050405020304" pitchFamily="18" charset="0"/>
              </a:rPr>
              <a:t>填报进出口货物运输包装的件数（按运输包装计），不得填报为零，裸装货物填报为“</a:t>
            </a:r>
            <a:r>
              <a:rPr lang="en-US" altLang="zh-CN" sz="2000">
                <a:latin typeface="Times New Roman" panose="02020603050405020304" pitchFamily="18" charset="0"/>
              </a:rPr>
              <a:t>1”</a:t>
            </a:r>
            <a:r>
              <a:rPr lang="zh-CN" altLang="en-US" sz="2000">
                <a:latin typeface="Times New Roman" panose="02020603050405020304" pitchFamily="18" charset="0"/>
              </a:rPr>
              <a:t>。运输包装指提运单所列货物件数单位对应的包装。</a:t>
            </a:r>
          </a:p>
          <a:p>
            <a:r>
              <a:rPr lang="zh-CN" altLang="en-US" sz="2000">
                <a:latin typeface="Times New Roman" panose="02020603050405020304" pitchFamily="18" charset="0"/>
              </a:rPr>
              <a:t>提醒注意： </a:t>
            </a:r>
          </a:p>
          <a:p>
            <a:r>
              <a:rPr lang="zh-CN" altLang="en-US" sz="2000">
                <a:latin typeface="Times New Roman" panose="02020603050405020304" pitchFamily="18" charset="0"/>
              </a:rPr>
              <a:t>（一）舱单件数为集装箱的，填报集装箱个数。</a:t>
            </a:r>
          </a:p>
          <a:p>
            <a:r>
              <a:rPr lang="zh-CN" altLang="en-US" sz="2000">
                <a:latin typeface="Times New Roman" panose="02020603050405020304" pitchFamily="18" charset="0"/>
              </a:rPr>
              <a:t>（二）舱单件数为托盘的，填报托盘数。</a:t>
            </a:r>
            <a:endParaRPr lang="en-US" altLang="zh-CN" sz="2000">
              <a:latin typeface="Times New Roman" panose="02020603050405020304" pitchFamily="18" charset="0"/>
            </a:endParaRPr>
          </a:p>
          <a:p>
            <a:r>
              <a:rPr lang="zh-CN" altLang="en-US" sz="2000">
                <a:latin typeface="Times New Roman" panose="02020603050405020304" pitchFamily="18" charset="0"/>
              </a:rPr>
              <a:t>该项目为原报关项目的“件数”，录入要求无变化。</a:t>
            </a:r>
          </a:p>
        </p:txBody>
      </p:sp>
    </p:spTree>
    <p:extLst>
      <p:ext uri="{BB962C8B-B14F-4D97-AF65-F5344CB8AC3E}">
        <p14:creationId xmlns:p14="http://schemas.microsoft.com/office/powerpoint/2010/main" val="4150267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extLst>
              <p:ext uri="{D42A27DB-BD31-4B8C-83A1-F6EECF244321}">
                <p14:modId xmlns:p14="http://schemas.microsoft.com/office/powerpoint/2010/main" val="3218161862"/>
              </p:ext>
            </p:extLst>
          </p:nvPr>
        </p:nvGraphicFramePr>
        <p:xfrm>
          <a:off x="1355464" y="1258644"/>
          <a:ext cx="10122945" cy="45325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571791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毛重（必填）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r>
              <a:rPr lang="zh-CN" altLang="en-US" sz="2000">
                <a:latin typeface="Times New Roman" panose="02020603050405020304" pitchFamily="18" charset="0"/>
              </a:rPr>
              <a:t>填报进出口货物及其包装材料的重量之和，计量单位为千克，不足一千克的填报为“</a:t>
            </a:r>
            <a:r>
              <a:rPr lang="en-US" altLang="zh-CN" sz="2000">
                <a:latin typeface="Times New Roman" panose="02020603050405020304" pitchFamily="18" charset="0"/>
              </a:rPr>
              <a:t>1”</a:t>
            </a:r>
            <a:r>
              <a:rPr lang="zh-CN" altLang="en-US" sz="2000">
                <a:latin typeface="Times New Roman" panose="02020603050405020304" pitchFamily="18" charset="0"/>
              </a:rPr>
              <a:t>。</a:t>
            </a:r>
          </a:p>
          <a:p>
            <a:r>
              <a:rPr lang="zh-CN" altLang="en-US" sz="2000">
                <a:latin typeface="Times New Roman" panose="02020603050405020304" pitchFamily="18" charset="0"/>
              </a:rPr>
              <a:t>提醒注意：</a:t>
            </a:r>
          </a:p>
          <a:p>
            <a:r>
              <a:rPr lang="zh-CN" altLang="en-US" sz="2000">
                <a:latin typeface="Times New Roman" panose="02020603050405020304" pitchFamily="18" charset="0"/>
              </a:rPr>
              <a:t>报关单毛重栏目不得为空，毛重应大于或等于</a:t>
            </a:r>
            <a:r>
              <a:rPr lang="en-US" altLang="zh-CN" sz="2000">
                <a:latin typeface="Times New Roman" panose="02020603050405020304" pitchFamily="18" charset="0"/>
              </a:rPr>
              <a:t>1</a:t>
            </a:r>
            <a:r>
              <a:rPr lang="zh-CN" altLang="en-US" sz="2000">
                <a:latin typeface="Times New Roman" panose="02020603050405020304" pitchFamily="18" charset="0"/>
              </a:rPr>
              <a:t>，不得为“</a:t>
            </a:r>
            <a:r>
              <a:rPr lang="en-US" altLang="zh-CN" sz="2000">
                <a:latin typeface="Times New Roman" panose="02020603050405020304" pitchFamily="18" charset="0"/>
              </a:rPr>
              <a:t>0”</a:t>
            </a:r>
            <a:r>
              <a:rPr lang="zh-CN" altLang="en-US" sz="2000">
                <a:latin typeface="Times New Roman" panose="02020603050405020304" pitchFamily="18" charset="0"/>
              </a:rPr>
              <a:t>。</a:t>
            </a:r>
            <a:endParaRPr lang="en-US" altLang="zh-CN" sz="2000">
              <a:latin typeface="Times New Roman" panose="02020603050405020304" pitchFamily="18" charset="0"/>
            </a:endParaRPr>
          </a:p>
          <a:p>
            <a:r>
              <a:rPr lang="zh-CN" altLang="en-US" sz="2000">
                <a:latin typeface="Times New Roman" panose="02020603050405020304" pitchFamily="18" charset="0"/>
              </a:rPr>
              <a:t>该项目为原报关项目的“毛重”，录入要求无变化。</a:t>
            </a:r>
          </a:p>
        </p:txBody>
      </p:sp>
    </p:spTree>
    <p:extLst>
      <p:ext uri="{BB962C8B-B14F-4D97-AF65-F5344CB8AC3E}">
        <p14:creationId xmlns:p14="http://schemas.microsoft.com/office/powerpoint/2010/main" val="14873789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净重（必填）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r>
              <a:rPr lang="zh-CN" altLang="en-US" sz="2000">
                <a:latin typeface="Times New Roman" panose="02020603050405020304" pitchFamily="18" charset="0"/>
              </a:rPr>
              <a:t>填报进出口货物的毛重减去外包装材料后的重量，即货物本身的实际重量，计量单位为千克，不足一千克的填报为“</a:t>
            </a:r>
            <a:r>
              <a:rPr lang="en-US" altLang="zh-CN" sz="2000">
                <a:latin typeface="Times New Roman" panose="02020603050405020304" pitchFamily="18" charset="0"/>
              </a:rPr>
              <a:t>1”</a:t>
            </a:r>
            <a:r>
              <a:rPr lang="zh-CN" altLang="en-US" sz="2000">
                <a:latin typeface="Times New Roman" panose="02020603050405020304" pitchFamily="18" charset="0"/>
              </a:rPr>
              <a:t>。</a:t>
            </a:r>
          </a:p>
          <a:p>
            <a:r>
              <a:rPr lang="zh-CN" altLang="en-US" sz="2000">
                <a:latin typeface="Times New Roman" panose="02020603050405020304" pitchFamily="18" charset="0"/>
              </a:rPr>
              <a:t>提醒注意：</a:t>
            </a:r>
          </a:p>
          <a:p>
            <a:r>
              <a:rPr lang="zh-CN" altLang="en-US" sz="2000">
                <a:latin typeface="Times New Roman" panose="02020603050405020304" pitchFamily="18" charset="0"/>
              </a:rPr>
              <a:t>报关单净重栏目不得为空，净重应大于或等于</a:t>
            </a:r>
            <a:r>
              <a:rPr lang="en-US" altLang="zh-CN" sz="2000">
                <a:latin typeface="Times New Roman" panose="02020603050405020304" pitchFamily="18" charset="0"/>
              </a:rPr>
              <a:t>1</a:t>
            </a:r>
            <a:r>
              <a:rPr lang="zh-CN" altLang="en-US" sz="2000">
                <a:latin typeface="Times New Roman" panose="02020603050405020304" pitchFamily="18" charset="0"/>
              </a:rPr>
              <a:t>，不得为“</a:t>
            </a:r>
            <a:r>
              <a:rPr lang="en-US" altLang="zh-CN" sz="2000">
                <a:latin typeface="Times New Roman" panose="02020603050405020304" pitchFamily="18" charset="0"/>
              </a:rPr>
              <a:t>0”</a:t>
            </a:r>
            <a:r>
              <a:rPr lang="zh-CN" altLang="en-US" sz="2000">
                <a:latin typeface="Times New Roman" panose="02020603050405020304" pitchFamily="18" charset="0"/>
              </a:rPr>
              <a:t>。</a:t>
            </a:r>
            <a:endParaRPr lang="en-US" altLang="zh-CN" sz="2000">
              <a:latin typeface="Times New Roman" panose="02020603050405020304" pitchFamily="18" charset="0"/>
            </a:endParaRPr>
          </a:p>
          <a:p>
            <a:r>
              <a:rPr lang="zh-CN" altLang="en-US" sz="2000">
                <a:latin typeface="Times New Roman" panose="02020603050405020304" pitchFamily="18" charset="0"/>
              </a:rPr>
              <a:t>该项目为原报关项目的“净重”，录入要求无变化。</a:t>
            </a:r>
          </a:p>
        </p:txBody>
      </p:sp>
    </p:spTree>
    <p:extLst>
      <p:ext uri="{BB962C8B-B14F-4D97-AF65-F5344CB8AC3E}">
        <p14:creationId xmlns:p14="http://schemas.microsoft.com/office/powerpoint/2010/main" val="25614043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成交方式（必填）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r>
              <a:rPr lang="zh-CN" altLang="en-US" sz="2000">
                <a:latin typeface="Times New Roman" panose="02020603050405020304" pitchFamily="18" charset="0"/>
              </a:rPr>
              <a:t>根据进出口货物实际成交价格条款，按海关规定的</a:t>
            </a:r>
            <a:r>
              <a:rPr lang="en-US" altLang="zh-CN" sz="2000">
                <a:latin typeface="Times New Roman" panose="02020603050405020304" pitchFamily="18" charset="0"/>
              </a:rPr>
              <a:t>《</a:t>
            </a:r>
            <a:r>
              <a:rPr lang="zh-CN" altLang="en-US" sz="2000">
                <a:latin typeface="Times New Roman" panose="02020603050405020304" pitchFamily="18" charset="0"/>
              </a:rPr>
              <a:t>成交方式代码表</a:t>
            </a:r>
            <a:r>
              <a:rPr lang="en-US" altLang="zh-CN" sz="2000">
                <a:latin typeface="Times New Roman" panose="02020603050405020304" pitchFamily="18" charset="0"/>
              </a:rPr>
              <a:t>》</a:t>
            </a:r>
            <a:r>
              <a:rPr lang="zh-CN" altLang="en-US" sz="2000">
                <a:latin typeface="Times New Roman" panose="02020603050405020304" pitchFamily="18" charset="0"/>
              </a:rPr>
              <a:t>选择填报相应的成交方式代码。</a:t>
            </a:r>
            <a:endParaRPr lang="en-US" altLang="zh-CN" sz="2000">
              <a:latin typeface="Times New Roman" panose="02020603050405020304" pitchFamily="18" charset="0"/>
            </a:endParaRPr>
          </a:p>
          <a:p>
            <a:r>
              <a:rPr lang="zh-CN" altLang="en-US" sz="2000">
                <a:latin typeface="Times New Roman" panose="02020603050405020304" pitchFamily="18" charset="0"/>
              </a:rPr>
              <a:t>例如：该货物的成交方式为</a:t>
            </a:r>
            <a:r>
              <a:rPr lang="en-US" altLang="zh-CN" sz="2000">
                <a:latin typeface="Times New Roman" panose="02020603050405020304" pitchFamily="18" charset="0"/>
              </a:rPr>
              <a:t>CIF</a:t>
            </a:r>
            <a:r>
              <a:rPr lang="zh-CN" altLang="en-US" sz="2000">
                <a:latin typeface="Times New Roman" panose="02020603050405020304" pitchFamily="18" charset="0"/>
              </a:rPr>
              <a:t>，下拉菜单时可选择“</a:t>
            </a:r>
            <a:r>
              <a:rPr lang="en-US" altLang="zh-CN" sz="2000">
                <a:latin typeface="Times New Roman" panose="02020603050405020304" pitchFamily="18" charset="0"/>
              </a:rPr>
              <a:t>1-CIF”</a:t>
            </a:r>
            <a:r>
              <a:rPr lang="zh-CN" altLang="en-US" sz="2000">
                <a:latin typeface="Times New Roman" panose="02020603050405020304" pitchFamily="18" charset="0"/>
              </a:rPr>
              <a:t>或录入“</a:t>
            </a:r>
            <a:r>
              <a:rPr lang="en-US" altLang="zh-CN" sz="2000">
                <a:latin typeface="Times New Roman" panose="02020603050405020304" pitchFamily="18" charset="0"/>
              </a:rPr>
              <a:t>1”</a:t>
            </a:r>
            <a:r>
              <a:rPr lang="zh-CN" altLang="en-US" sz="2000">
                <a:latin typeface="Times New Roman" panose="02020603050405020304" pitchFamily="18" charset="0"/>
              </a:rPr>
              <a:t>，栏目自动生成“</a:t>
            </a:r>
            <a:r>
              <a:rPr lang="en-US" altLang="zh-CN" sz="2000">
                <a:latin typeface="Times New Roman" panose="02020603050405020304" pitchFamily="18" charset="0"/>
              </a:rPr>
              <a:t>CIF”</a:t>
            </a:r>
            <a:r>
              <a:rPr lang="zh-CN" altLang="en-US" sz="2000">
                <a:latin typeface="Times New Roman" panose="02020603050405020304" pitchFamily="18" charset="0"/>
              </a:rPr>
              <a:t>。</a:t>
            </a:r>
          </a:p>
          <a:p>
            <a:r>
              <a:rPr lang="zh-CN" altLang="en-US" sz="2000">
                <a:latin typeface="Times New Roman" panose="02020603050405020304" pitchFamily="18" charset="0"/>
              </a:rPr>
              <a:t>提醒注意：无实际进出境的货物，进口录入</a:t>
            </a:r>
            <a:r>
              <a:rPr lang="en-US" altLang="zh-CN" sz="2000">
                <a:latin typeface="Times New Roman" panose="02020603050405020304" pitchFamily="18" charset="0"/>
              </a:rPr>
              <a:t>CIF</a:t>
            </a:r>
            <a:r>
              <a:rPr lang="zh-CN" altLang="en-US" sz="2000">
                <a:latin typeface="Times New Roman" panose="02020603050405020304" pitchFamily="18" charset="0"/>
              </a:rPr>
              <a:t>，出口录入</a:t>
            </a:r>
            <a:r>
              <a:rPr lang="en-US" altLang="zh-CN" sz="2000">
                <a:latin typeface="Times New Roman" panose="02020603050405020304" pitchFamily="18" charset="0"/>
              </a:rPr>
              <a:t>FOB</a:t>
            </a:r>
            <a:r>
              <a:rPr lang="zh-CN" altLang="en-US" sz="2000">
                <a:latin typeface="Times New Roman" panose="02020603050405020304" pitchFamily="18" charset="0"/>
              </a:rPr>
              <a:t>。</a:t>
            </a:r>
            <a:endParaRPr lang="en-US" altLang="zh-CN" sz="2000">
              <a:latin typeface="Times New Roman" panose="02020603050405020304" pitchFamily="18" charset="0"/>
            </a:endParaRPr>
          </a:p>
          <a:p>
            <a:r>
              <a:rPr lang="zh-CN" altLang="en-US" sz="2000">
                <a:latin typeface="Times New Roman" panose="02020603050405020304" pitchFamily="18" charset="0"/>
              </a:rPr>
              <a:t>该项目为原报关项目的“成交方式”，录入要求无变化。</a:t>
            </a:r>
          </a:p>
        </p:txBody>
      </p:sp>
    </p:spTree>
    <p:extLst>
      <p:ext uri="{BB962C8B-B14F-4D97-AF65-F5344CB8AC3E}">
        <p14:creationId xmlns:p14="http://schemas.microsoft.com/office/powerpoint/2010/main" val="9749445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运费标记（选填）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r>
              <a:rPr lang="zh-CN" altLang="en-US" sz="2000">
                <a:latin typeface="Times New Roman" panose="02020603050405020304" pitchFamily="18" charset="0"/>
              </a:rPr>
              <a:t>运费为进口货物运抵我国境内输入地点起卸前的运输费用，出口货物运至我国境内输出地点装载后的运输费用。运费可按运费单价、总价或运费率三种方式之一填报。</a:t>
            </a:r>
          </a:p>
          <a:p>
            <a:r>
              <a:rPr lang="zh-CN" altLang="en-US" sz="2000">
                <a:latin typeface="Times New Roman" panose="02020603050405020304" pitchFamily="18" charset="0"/>
              </a:rPr>
              <a:t>“运费”项下第一栏为“运费标记”栏。</a:t>
            </a:r>
          </a:p>
          <a:p>
            <a:r>
              <a:rPr lang="zh-CN" altLang="en-US" sz="2000">
                <a:latin typeface="Times New Roman" panose="02020603050405020304" pitchFamily="18" charset="0"/>
              </a:rPr>
              <a:t>当按照运费率申报时，“运费标记”栏选择填报“</a:t>
            </a:r>
            <a:r>
              <a:rPr lang="en-US" altLang="zh-CN" sz="2000">
                <a:latin typeface="Times New Roman" panose="02020603050405020304" pitchFamily="18" charset="0"/>
              </a:rPr>
              <a:t>1-</a:t>
            </a:r>
            <a:r>
              <a:rPr lang="zh-CN" altLang="en-US" sz="2000">
                <a:latin typeface="Times New Roman" panose="02020603050405020304" pitchFamily="18" charset="0"/>
              </a:rPr>
              <a:t>率”；当按照每吨货物的运费单价申报时，“运费标记”栏选择填报“</a:t>
            </a:r>
            <a:r>
              <a:rPr lang="en-US" altLang="zh-CN" sz="2000">
                <a:latin typeface="Times New Roman" panose="02020603050405020304" pitchFamily="18" charset="0"/>
              </a:rPr>
              <a:t>2-</a:t>
            </a:r>
            <a:r>
              <a:rPr lang="zh-CN" altLang="en-US" sz="2000">
                <a:latin typeface="Times New Roman" panose="02020603050405020304" pitchFamily="18" charset="0"/>
              </a:rPr>
              <a:t>单价”；按照运费总价申报时，“运费标记”栏选择填报“</a:t>
            </a:r>
            <a:r>
              <a:rPr lang="en-US" altLang="zh-CN" sz="2000">
                <a:latin typeface="Times New Roman" panose="02020603050405020304" pitchFamily="18" charset="0"/>
              </a:rPr>
              <a:t>3-</a:t>
            </a:r>
            <a:r>
              <a:rPr lang="zh-CN" altLang="en-US" sz="2000">
                <a:latin typeface="Times New Roman" panose="02020603050405020304" pitchFamily="18" charset="0"/>
              </a:rPr>
              <a:t>总价”。</a:t>
            </a:r>
            <a:endParaRPr lang="en-US" altLang="zh-CN" sz="2000">
              <a:latin typeface="Times New Roman" panose="02020603050405020304" pitchFamily="18" charset="0"/>
            </a:endParaRPr>
          </a:p>
          <a:p>
            <a:r>
              <a:rPr lang="zh-CN" altLang="en-US" sz="2000">
                <a:latin typeface="Times New Roman" panose="02020603050405020304" pitchFamily="18" charset="0"/>
              </a:rPr>
              <a:t>该项目为原报关项目的“运费标记”，录入要求无变化。</a:t>
            </a:r>
          </a:p>
        </p:txBody>
      </p:sp>
    </p:spTree>
    <p:extLst>
      <p:ext uri="{BB962C8B-B14F-4D97-AF65-F5344CB8AC3E}">
        <p14:creationId xmlns:p14="http://schemas.microsoft.com/office/powerpoint/2010/main" val="734838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运费／率（选填）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r>
              <a:rPr lang="zh-CN" altLang="en-US" sz="2000">
                <a:latin typeface="Times New Roman" panose="02020603050405020304" pitchFamily="18" charset="0"/>
              </a:rPr>
              <a:t>运费为进口货物运抵我国境内输入地点起卸前的运输费用，出口货物运至我国境内输出地点装载后的运输费用。运费可按运费单价、总价或运费率三种方式之一填报。</a:t>
            </a:r>
          </a:p>
          <a:p>
            <a:r>
              <a:rPr lang="zh-CN" altLang="en-US" sz="2000">
                <a:latin typeface="Times New Roman" panose="02020603050405020304" pitchFamily="18" charset="0"/>
              </a:rPr>
              <a:t>“运费”项下第二栏为“运费</a:t>
            </a:r>
            <a:r>
              <a:rPr lang="en-US" altLang="zh-CN" sz="2000">
                <a:latin typeface="Times New Roman" panose="02020603050405020304" pitchFamily="18" charset="0"/>
              </a:rPr>
              <a:t>/</a:t>
            </a:r>
            <a:r>
              <a:rPr lang="zh-CN" altLang="en-US" sz="2000">
                <a:latin typeface="Times New Roman" panose="02020603050405020304" pitchFamily="18" charset="0"/>
              </a:rPr>
              <a:t>率”栏。</a:t>
            </a:r>
          </a:p>
          <a:p>
            <a:r>
              <a:rPr lang="zh-CN" altLang="en-US" sz="2000">
                <a:latin typeface="Times New Roman" panose="02020603050405020304" pitchFamily="18" charset="0"/>
              </a:rPr>
              <a:t>当“运费标记”为“</a:t>
            </a:r>
            <a:r>
              <a:rPr lang="en-US" altLang="zh-CN" sz="2000">
                <a:latin typeface="Times New Roman" panose="02020603050405020304" pitchFamily="18" charset="0"/>
              </a:rPr>
              <a:t>1-</a:t>
            </a:r>
            <a:r>
              <a:rPr lang="zh-CN" altLang="en-US" sz="2000">
                <a:latin typeface="Times New Roman" panose="02020603050405020304" pitchFamily="18" charset="0"/>
              </a:rPr>
              <a:t>率”，在本栏填报运费率；当“运费标记”为“</a:t>
            </a:r>
            <a:r>
              <a:rPr lang="en-US" altLang="zh-CN" sz="2000">
                <a:latin typeface="Times New Roman" panose="02020603050405020304" pitchFamily="18" charset="0"/>
              </a:rPr>
              <a:t>2-</a:t>
            </a:r>
            <a:r>
              <a:rPr lang="zh-CN" altLang="en-US" sz="2000">
                <a:latin typeface="Times New Roman" panose="02020603050405020304" pitchFamily="18" charset="0"/>
              </a:rPr>
              <a:t>单价”，在本栏填报运费单价；当“运费标记”为“</a:t>
            </a:r>
            <a:r>
              <a:rPr lang="en-US" altLang="zh-CN" sz="2000">
                <a:latin typeface="Times New Roman" panose="02020603050405020304" pitchFamily="18" charset="0"/>
              </a:rPr>
              <a:t>3-</a:t>
            </a:r>
            <a:r>
              <a:rPr lang="zh-CN" altLang="en-US" sz="2000">
                <a:latin typeface="Times New Roman" panose="02020603050405020304" pitchFamily="18" charset="0"/>
              </a:rPr>
              <a:t>总价”，在本栏填报运费总价。</a:t>
            </a:r>
            <a:endParaRPr lang="en-US" altLang="zh-CN" sz="2000">
              <a:latin typeface="Times New Roman" panose="02020603050405020304" pitchFamily="18" charset="0"/>
            </a:endParaRPr>
          </a:p>
          <a:p>
            <a:r>
              <a:rPr lang="zh-CN" altLang="en-US" sz="2000">
                <a:latin typeface="Times New Roman" panose="02020603050405020304" pitchFamily="18" charset="0"/>
              </a:rPr>
              <a:t>该项目为原报关项目的“运费／率”，录入要求无变化。</a:t>
            </a:r>
          </a:p>
        </p:txBody>
      </p:sp>
    </p:spTree>
    <p:extLst>
      <p:ext uri="{BB962C8B-B14F-4D97-AF65-F5344CB8AC3E}">
        <p14:creationId xmlns:p14="http://schemas.microsoft.com/office/powerpoint/2010/main" val="29355420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运费币制（选填）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r>
              <a:rPr lang="zh-CN" altLang="en-US" sz="2000">
                <a:latin typeface="Times New Roman" panose="02020603050405020304" pitchFamily="18" charset="0"/>
              </a:rPr>
              <a:t>填报进口货物运抵我国境内输入地点起卸前的运输费用，出口货物运至我国境内输出地点装载后的运输费用。运费可按运费单价、总价或运费率三种方式之一填报。</a:t>
            </a:r>
          </a:p>
          <a:p>
            <a:r>
              <a:rPr lang="zh-CN" altLang="en-US" sz="2000">
                <a:latin typeface="Times New Roman" panose="02020603050405020304" pitchFamily="18" charset="0"/>
              </a:rPr>
              <a:t>“运费”项下第三栏为“运费币制”栏。</a:t>
            </a:r>
          </a:p>
          <a:p>
            <a:r>
              <a:rPr lang="zh-CN" altLang="en-US" sz="2000">
                <a:latin typeface="Times New Roman" panose="02020603050405020304" pitchFamily="18" charset="0"/>
              </a:rPr>
              <a:t>当“运费标记”栏为 “</a:t>
            </a:r>
            <a:r>
              <a:rPr lang="en-US" altLang="zh-CN" sz="2000">
                <a:latin typeface="Times New Roman" panose="02020603050405020304" pitchFamily="18" charset="0"/>
              </a:rPr>
              <a:t>1-</a:t>
            </a:r>
            <a:r>
              <a:rPr lang="zh-CN" altLang="en-US" sz="2000">
                <a:latin typeface="Times New Roman" panose="02020603050405020304" pitchFamily="18" charset="0"/>
              </a:rPr>
              <a:t>率”是，本栏免予录入；如“运费标记”为“</a:t>
            </a:r>
            <a:r>
              <a:rPr lang="en-US" altLang="zh-CN" sz="2000">
                <a:latin typeface="Times New Roman" panose="02020603050405020304" pitchFamily="18" charset="0"/>
              </a:rPr>
              <a:t>2-</a:t>
            </a:r>
            <a:r>
              <a:rPr lang="zh-CN" altLang="en-US" sz="2000">
                <a:latin typeface="Times New Roman" panose="02020603050405020304" pitchFamily="18" charset="0"/>
              </a:rPr>
              <a:t>单价”或“</a:t>
            </a:r>
            <a:r>
              <a:rPr lang="en-US" altLang="zh-CN" sz="2000">
                <a:latin typeface="Times New Roman" panose="02020603050405020304" pitchFamily="18" charset="0"/>
              </a:rPr>
              <a:t>3-</a:t>
            </a:r>
            <a:r>
              <a:rPr lang="zh-CN" altLang="en-US" sz="2000">
                <a:latin typeface="Times New Roman" panose="02020603050405020304" pitchFamily="18" charset="0"/>
              </a:rPr>
              <a:t>总价”时，本栏按海关规定的</a:t>
            </a:r>
            <a:r>
              <a:rPr lang="en-US" altLang="zh-CN" sz="2000">
                <a:latin typeface="Times New Roman" panose="02020603050405020304" pitchFamily="18" charset="0"/>
              </a:rPr>
              <a:t>《</a:t>
            </a:r>
            <a:r>
              <a:rPr lang="zh-CN" altLang="en-US" sz="2000">
                <a:latin typeface="Times New Roman" panose="02020603050405020304" pitchFamily="18" charset="0"/>
              </a:rPr>
              <a:t>货币代码表</a:t>
            </a:r>
            <a:r>
              <a:rPr lang="en-US" altLang="zh-CN" sz="2000">
                <a:latin typeface="Times New Roman" panose="02020603050405020304" pitchFamily="18" charset="0"/>
              </a:rPr>
              <a:t>》</a:t>
            </a:r>
            <a:r>
              <a:rPr lang="zh-CN" altLang="en-US" sz="2000">
                <a:latin typeface="Times New Roman" panose="02020603050405020304" pitchFamily="18" charset="0"/>
              </a:rPr>
              <a:t>录入相应的币种代码。</a:t>
            </a:r>
            <a:endParaRPr lang="en-US" altLang="zh-CN" sz="2000">
              <a:latin typeface="Times New Roman" panose="02020603050405020304" pitchFamily="18" charset="0"/>
            </a:endParaRPr>
          </a:p>
          <a:p>
            <a:r>
              <a:rPr lang="zh-CN" altLang="en-US" sz="2000">
                <a:latin typeface="Times New Roman" panose="02020603050405020304" pitchFamily="18" charset="0"/>
              </a:rPr>
              <a:t>该项目为原报关项目的“运费币制”。</a:t>
            </a:r>
          </a:p>
        </p:txBody>
      </p:sp>
    </p:spTree>
    <p:extLst>
      <p:ext uri="{BB962C8B-B14F-4D97-AF65-F5344CB8AC3E}">
        <p14:creationId xmlns:p14="http://schemas.microsoft.com/office/powerpoint/2010/main" val="26190727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保险费标记（选填）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r>
              <a:rPr lang="zh-CN" altLang="en-US" sz="2000">
                <a:latin typeface="Times New Roman" panose="02020603050405020304" pitchFamily="18" charset="0"/>
              </a:rPr>
              <a:t>保险费为进口货物运抵我国境内输入地点起卸前的保险费用，出口货物运至我国境内输出地点装载后的保险费用。保险费可按保险费总价或保险费率两种方式之一填报。</a:t>
            </a:r>
          </a:p>
          <a:p>
            <a:r>
              <a:rPr lang="zh-CN" altLang="en-US" sz="2000">
                <a:latin typeface="Times New Roman" panose="02020603050405020304" pitchFamily="18" charset="0"/>
              </a:rPr>
              <a:t>“保险费”项下第一栏为“保险费标记”栏。</a:t>
            </a:r>
          </a:p>
          <a:p>
            <a:r>
              <a:rPr lang="zh-CN" altLang="en-US" sz="2000">
                <a:latin typeface="Times New Roman" panose="02020603050405020304" pitchFamily="18" charset="0"/>
              </a:rPr>
              <a:t>当按照保险费率申报时，“保险费标记”栏选择填报“</a:t>
            </a:r>
            <a:r>
              <a:rPr lang="en-US" altLang="zh-CN" sz="2000">
                <a:latin typeface="Times New Roman" panose="02020603050405020304" pitchFamily="18" charset="0"/>
              </a:rPr>
              <a:t>1-</a:t>
            </a:r>
            <a:r>
              <a:rPr lang="zh-CN" altLang="en-US" sz="2000">
                <a:latin typeface="Times New Roman" panose="02020603050405020304" pitchFamily="18" charset="0"/>
              </a:rPr>
              <a:t>率”；按照保险费总价申报时，“保险费标记”栏选择填报“</a:t>
            </a:r>
            <a:r>
              <a:rPr lang="en-US" altLang="zh-CN" sz="2000">
                <a:latin typeface="Times New Roman" panose="02020603050405020304" pitchFamily="18" charset="0"/>
              </a:rPr>
              <a:t>3-</a:t>
            </a:r>
            <a:r>
              <a:rPr lang="zh-CN" altLang="en-US" sz="2000">
                <a:latin typeface="Times New Roman" panose="02020603050405020304" pitchFamily="18" charset="0"/>
              </a:rPr>
              <a:t>总价”。</a:t>
            </a:r>
            <a:endParaRPr lang="en-US" altLang="zh-CN" sz="2000">
              <a:latin typeface="Times New Roman" panose="02020603050405020304" pitchFamily="18" charset="0"/>
            </a:endParaRPr>
          </a:p>
          <a:p>
            <a:r>
              <a:rPr lang="zh-CN" altLang="en-US" sz="2000">
                <a:latin typeface="Times New Roman" panose="02020603050405020304" pitchFamily="18" charset="0"/>
              </a:rPr>
              <a:t>该项目为原报关项目的“保险费标记”，录入要求无变化。</a:t>
            </a:r>
          </a:p>
        </p:txBody>
      </p:sp>
    </p:spTree>
    <p:extLst>
      <p:ext uri="{BB962C8B-B14F-4D97-AF65-F5344CB8AC3E}">
        <p14:creationId xmlns:p14="http://schemas.microsoft.com/office/powerpoint/2010/main" val="19621973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保险费／率（选填）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r>
              <a:rPr lang="zh-CN" altLang="en-US" sz="2000">
                <a:latin typeface="Times New Roman" panose="02020603050405020304" pitchFamily="18" charset="0"/>
              </a:rPr>
              <a:t>进口货物运抵我国境内输入地点起卸前的保险费用，出口货物运至我国境内输出地点装载后的保险费用。保险费可按保险费总价或保险费率两种方式之一填报。</a:t>
            </a:r>
          </a:p>
          <a:p>
            <a:r>
              <a:rPr lang="zh-CN" altLang="en-US" sz="2000">
                <a:latin typeface="Times New Roman" panose="02020603050405020304" pitchFamily="18" charset="0"/>
              </a:rPr>
              <a:t>“保险费”项下第二栏为“保险费</a:t>
            </a:r>
            <a:r>
              <a:rPr lang="en-US" altLang="zh-CN" sz="2000">
                <a:latin typeface="Times New Roman" panose="02020603050405020304" pitchFamily="18" charset="0"/>
              </a:rPr>
              <a:t>/</a:t>
            </a:r>
            <a:r>
              <a:rPr lang="zh-CN" altLang="en-US" sz="2000">
                <a:latin typeface="Times New Roman" panose="02020603050405020304" pitchFamily="18" charset="0"/>
              </a:rPr>
              <a:t>率”栏。</a:t>
            </a:r>
          </a:p>
          <a:p>
            <a:r>
              <a:rPr lang="zh-CN" altLang="en-US" sz="2000">
                <a:latin typeface="Times New Roman" panose="02020603050405020304" pitchFamily="18" charset="0"/>
              </a:rPr>
              <a:t>当“保险费标记”为“</a:t>
            </a:r>
            <a:r>
              <a:rPr lang="en-US" altLang="zh-CN" sz="2000">
                <a:latin typeface="Times New Roman" panose="02020603050405020304" pitchFamily="18" charset="0"/>
              </a:rPr>
              <a:t>1-</a:t>
            </a:r>
            <a:r>
              <a:rPr lang="zh-CN" altLang="en-US" sz="2000">
                <a:latin typeface="Times New Roman" panose="02020603050405020304" pitchFamily="18" charset="0"/>
              </a:rPr>
              <a:t>率”，在本栏填报保险费率；当“保险费标记”为“</a:t>
            </a:r>
            <a:r>
              <a:rPr lang="en-US" altLang="zh-CN" sz="2000">
                <a:latin typeface="Times New Roman" panose="02020603050405020304" pitchFamily="18" charset="0"/>
              </a:rPr>
              <a:t>3-</a:t>
            </a:r>
            <a:r>
              <a:rPr lang="zh-CN" altLang="en-US" sz="2000">
                <a:latin typeface="Times New Roman" panose="02020603050405020304" pitchFamily="18" charset="0"/>
              </a:rPr>
              <a:t>总价”，在本栏填报保险费总价。</a:t>
            </a:r>
            <a:endParaRPr lang="en-US" altLang="zh-CN" sz="2000">
              <a:latin typeface="Times New Roman" panose="02020603050405020304" pitchFamily="18" charset="0"/>
            </a:endParaRPr>
          </a:p>
          <a:p>
            <a:r>
              <a:rPr lang="zh-CN" altLang="en-US" sz="2000">
                <a:latin typeface="Times New Roman" panose="02020603050405020304" pitchFamily="18" charset="0"/>
              </a:rPr>
              <a:t>该项目为原报关项目的“保险费／率”，录入要求无变化。</a:t>
            </a:r>
          </a:p>
        </p:txBody>
      </p:sp>
    </p:spTree>
    <p:extLst>
      <p:ext uri="{BB962C8B-B14F-4D97-AF65-F5344CB8AC3E}">
        <p14:creationId xmlns:p14="http://schemas.microsoft.com/office/powerpoint/2010/main" val="29454682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保险费币制（选填）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r>
              <a:rPr lang="zh-CN" altLang="en-US" sz="2000">
                <a:latin typeface="Times New Roman" panose="02020603050405020304" pitchFamily="18" charset="0"/>
              </a:rPr>
              <a:t>填报进口货物运抵我国境内输入地点起卸前的保险费用，出口货物运至我国境内输出地点装载后的保险费用。保险费可按保险费总价或保险费率两种方式之一填报。</a:t>
            </a:r>
          </a:p>
          <a:p>
            <a:r>
              <a:rPr lang="zh-CN" altLang="en-US" sz="2000">
                <a:latin typeface="Times New Roman" panose="02020603050405020304" pitchFamily="18" charset="0"/>
              </a:rPr>
              <a:t>“保险费”项下第三栏为“保险费币制”栏。</a:t>
            </a:r>
          </a:p>
          <a:p>
            <a:r>
              <a:rPr lang="zh-CN" altLang="en-US" sz="2000">
                <a:latin typeface="Times New Roman" panose="02020603050405020304" pitchFamily="18" charset="0"/>
              </a:rPr>
              <a:t>当“保险费标记”栏为“</a:t>
            </a:r>
            <a:r>
              <a:rPr lang="en-US" altLang="zh-CN" sz="2000">
                <a:latin typeface="Times New Roman" panose="02020603050405020304" pitchFamily="18" charset="0"/>
              </a:rPr>
              <a:t>3-</a:t>
            </a:r>
            <a:r>
              <a:rPr lang="zh-CN" altLang="en-US" sz="2000">
                <a:latin typeface="Times New Roman" panose="02020603050405020304" pitchFamily="18" charset="0"/>
              </a:rPr>
              <a:t>总价”时，本栏按海关规定的</a:t>
            </a:r>
            <a:r>
              <a:rPr lang="en-US" altLang="zh-CN" sz="2000">
                <a:latin typeface="Times New Roman" panose="02020603050405020304" pitchFamily="18" charset="0"/>
              </a:rPr>
              <a:t>《</a:t>
            </a:r>
            <a:r>
              <a:rPr lang="zh-CN" altLang="en-US" sz="2000">
                <a:latin typeface="Times New Roman" panose="02020603050405020304" pitchFamily="18" charset="0"/>
              </a:rPr>
              <a:t>货币代码表</a:t>
            </a:r>
            <a:r>
              <a:rPr lang="en-US" altLang="zh-CN" sz="2000">
                <a:latin typeface="Times New Roman" panose="02020603050405020304" pitchFamily="18" charset="0"/>
              </a:rPr>
              <a:t>》</a:t>
            </a:r>
            <a:r>
              <a:rPr lang="zh-CN" altLang="en-US" sz="2000">
                <a:latin typeface="Times New Roman" panose="02020603050405020304" pitchFamily="18" charset="0"/>
              </a:rPr>
              <a:t>录入相应的币种代码；当“保险费标记”栏为“</a:t>
            </a:r>
            <a:r>
              <a:rPr lang="en-US" altLang="zh-CN" sz="2000">
                <a:latin typeface="Times New Roman" panose="02020603050405020304" pitchFamily="18" charset="0"/>
              </a:rPr>
              <a:t>1-</a:t>
            </a:r>
            <a:r>
              <a:rPr lang="zh-CN" altLang="en-US" sz="2000">
                <a:latin typeface="Times New Roman" panose="02020603050405020304" pitchFamily="18" charset="0"/>
              </a:rPr>
              <a:t>率”，本栏无需填报。</a:t>
            </a:r>
            <a:endParaRPr lang="en-US" altLang="zh-CN" sz="2000">
              <a:latin typeface="Times New Roman" panose="02020603050405020304" pitchFamily="18" charset="0"/>
            </a:endParaRPr>
          </a:p>
          <a:p>
            <a:r>
              <a:rPr lang="zh-CN" altLang="en-US" sz="2000">
                <a:latin typeface="Times New Roman" panose="02020603050405020304" pitchFamily="18" charset="0"/>
              </a:rPr>
              <a:t>该项目为原报关项目的“保险费币制”。</a:t>
            </a:r>
          </a:p>
        </p:txBody>
      </p:sp>
    </p:spTree>
    <p:extLst>
      <p:ext uri="{BB962C8B-B14F-4D97-AF65-F5344CB8AC3E}">
        <p14:creationId xmlns:p14="http://schemas.microsoft.com/office/powerpoint/2010/main" val="24067258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zh-CN" sz="3200">
                <a:solidFill>
                  <a:srgbClr val="FFFFFF"/>
                </a:solidFill>
              </a:rPr>
              <a:t>杂费标记</a:t>
            </a:r>
            <a:r>
              <a:rPr lang="zh-CN" altLang="en-US" sz="3200">
                <a:solidFill>
                  <a:srgbClr val="FFFFFF"/>
                </a:solidFill>
              </a:rPr>
              <a:t>（选填）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r>
              <a:rPr lang="zh-CN" altLang="en-US" sz="2000">
                <a:latin typeface="Times New Roman" panose="02020603050405020304" pitchFamily="18" charset="0"/>
              </a:rPr>
              <a:t>杂费为成交价格以外的、按照</a:t>
            </a:r>
            <a:r>
              <a:rPr lang="en-US" altLang="zh-CN" sz="2000">
                <a:latin typeface="Times New Roman" panose="02020603050405020304" pitchFamily="18" charset="0"/>
              </a:rPr>
              <a:t>《</a:t>
            </a:r>
            <a:r>
              <a:rPr lang="zh-CN" altLang="en-US" sz="2000">
                <a:latin typeface="Times New Roman" panose="02020603050405020304" pitchFamily="18" charset="0"/>
              </a:rPr>
              <a:t>中华人民共和国进出口关税条例</a:t>
            </a:r>
            <a:r>
              <a:rPr lang="en-US" altLang="zh-CN" sz="2000">
                <a:latin typeface="Times New Roman" panose="02020603050405020304" pitchFamily="18" charset="0"/>
              </a:rPr>
              <a:t>》</a:t>
            </a:r>
            <a:r>
              <a:rPr lang="zh-CN" altLang="en-US" sz="2000">
                <a:latin typeface="Times New Roman" panose="02020603050405020304" pitchFamily="18" charset="0"/>
              </a:rPr>
              <a:t>相关规定应计入完税价格或应从完税价格中扣除的费用。杂费可按杂费总价或杂费率两种方式之一填报。</a:t>
            </a:r>
          </a:p>
          <a:p>
            <a:r>
              <a:rPr lang="zh-CN" altLang="en-US" sz="2000">
                <a:latin typeface="Times New Roman" panose="02020603050405020304" pitchFamily="18" charset="0"/>
              </a:rPr>
              <a:t>“杂费”项下第一栏为“杂费标记”栏。</a:t>
            </a:r>
          </a:p>
          <a:p>
            <a:r>
              <a:rPr lang="zh-CN" altLang="en-US" sz="2000">
                <a:latin typeface="Times New Roman" panose="02020603050405020304" pitchFamily="18" charset="0"/>
              </a:rPr>
              <a:t>当按照杂费率申报时，“杂费标记”栏选择填报“</a:t>
            </a:r>
            <a:r>
              <a:rPr lang="en-US" altLang="zh-CN" sz="2000">
                <a:latin typeface="Times New Roman" panose="02020603050405020304" pitchFamily="18" charset="0"/>
              </a:rPr>
              <a:t>1-</a:t>
            </a:r>
            <a:r>
              <a:rPr lang="zh-CN" altLang="en-US" sz="2000">
                <a:latin typeface="Times New Roman" panose="02020603050405020304" pitchFamily="18" charset="0"/>
              </a:rPr>
              <a:t>率”；按照杂费总价申报时，“杂费标记”栏选择填报“</a:t>
            </a:r>
            <a:r>
              <a:rPr lang="en-US" altLang="zh-CN" sz="2000">
                <a:latin typeface="Times New Roman" panose="02020603050405020304" pitchFamily="18" charset="0"/>
              </a:rPr>
              <a:t>3-</a:t>
            </a:r>
            <a:r>
              <a:rPr lang="zh-CN" altLang="en-US" sz="2000">
                <a:latin typeface="Times New Roman" panose="02020603050405020304" pitchFamily="18" charset="0"/>
              </a:rPr>
              <a:t>杂费总价”。</a:t>
            </a:r>
            <a:endParaRPr lang="en-US" altLang="zh-CN" sz="2000">
              <a:latin typeface="Times New Roman" panose="02020603050405020304" pitchFamily="18" charset="0"/>
            </a:endParaRPr>
          </a:p>
          <a:p>
            <a:r>
              <a:rPr lang="zh-CN" altLang="en-US" sz="2000">
                <a:latin typeface="Times New Roman" panose="02020603050405020304" pitchFamily="18" charset="0"/>
              </a:rPr>
              <a:t>该项目为原报关项目的“杂费标记”，录入要求无变化。</a:t>
            </a:r>
          </a:p>
        </p:txBody>
      </p:sp>
    </p:spTree>
    <p:extLst>
      <p:ext uri="{BB962C8B-B14F-4D97-AF65-F5344CB8AC3E}">
        <p14:creationId xmlns:p14="http://schemas.microsoft.com/office/powerpoint/2010/main" val="3757070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txBox="1">
            <a:spLocks/>
          </p:cNvSpPr>
          <p:nvPr/>
        </p:nvSpPr>
        <p:spPr bwMode="auto">
          <a:xfrm>
            <a:off x="812800" y="114300"/>
            <a:ext cx="10871200" cy="730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917" tIns="60958" rIns="121917" bIns="60958"/>
          <a:lstStyle>
            <a:lvl1pPr eaLnBrk="0" hangingPunct="0">
              <a:defRPr>
                <a:solidFill>
                  <a:schemeClr val="tx1"/>
                </a:solidFill>
                <a:latin typeface="Calibri" pitchFamily="34" charset="0"/>
                <a:ea typeface="宋体" charset="-122"/>
              </a:defRPr>
            </a:lvl1pPr>
            <a:lvl2pPr marL="742950" indent="-285750" eaLnBrk="0" hangingPunct="0">
              <a:defRPr>
                <a:solidFill>
                  <a:schemeClr val="tx1"/>
                </a:solidFill>
                <a:latin typeface="Calibri" pitchFamily="34" charset="0"/>
                <a:ea typeface="宋体" charset="-122"/>
              </a:defRPr>
            </a:lvl2pPr>
            <a:lvl3pPr marL="1143000" indent="-228600" eaLnBrk="0" hangingPunct="0">
              <a:defRPr>
                <a:solidFill>
                  <a:schemeClr val="tx1"/>
                </a:solidFill>
                <a:latin typeface="Calibri" pitchFamily="34" charset="0"/>
                <a:ea typeface="宋体" charset="-122"/>
              </a:defRPr>
            </a:lvl3pPr>
            <a:lvl4pPr marL="1600200" indent="-228600" eaLnBrk="0" hangingPunct="0">
              <a:defRPr>
                <a:solidFill>
                  <a:schemeClr val="tx1"/>
                </a:solidFill>
                <a:latin typeface="Calibri" pitchFamily="34" charset="0"/>
                <a:ea typeface="宋体" charset="-122"/>
              </a:defRPr>
            </a:lvl4pPr>
            <a:lvl5pPr marL="2057400" indent="-228600" eaLnBrk="0" hangingPunct="0">
              <a:defRPr>
                <a:solidFill>
                  <a:schemeClr val="tx1"/>
                </a:solidFill>
                <a:latin typeface="Calibri" pitchFamily="34" charset="0"/>
                <a:ea typeface="宋体" charset="-122"/>
              </a:defRPr>
            </a:lvl5pPr>
            <a:lvl6pPr marL="2514600" indent="-228600" eaLnBrk="0" fontAlgn="base" hangingPunct="0">
              <a:spcBef>
                <a:spcPct val="0"/>
              </a:spcBef>
              <a:spcAft>
                <a:spcPct val="0"/>
              </a:spcAft>
              <a:defRPr>
                <a:solidFill>
                  <a:schemeClr val="tx1"/>
                </a:solidFill>
                <a:latin typeface="Calibri" pitchFamily="34" charset="0"/>
                <a:ea typeface="宋体" charset="-122"/>
              </a:defRPr>
            </a:lvl6pPr>
            <a:lvl7pPr marL="2971800" indent="-228600" eaLnBrk="0" fontAlgn="base" hangingPunct="0">
              <a:spcBef>
                <a:spcPct val="0"/>
              </a:spcBef>
              <a:spcAft>
                <a:spcPct val="0"/>
              </a:spcAft>
              <a:defRPr>
                <a:solidFill>
                  <a:schemeClr val="tx1"/>
                </a:solidFill>
                <a:latin typeface="Calibri" pitchFamily="34" charset="0"/>
                <a:ea typeface="宋体" charset="-122"/>
              </a:defRPr>
            </a:lvl7pPr>
            <a:lvl8pPr marL="3429000" indent="-228600" eaLnBrk="0" fontAlgn="base" hangingPunct="0">
              <a:spcBef>
                <a:spcPct val="0"/>
              </a:spcBef>
              <a:spcAft>
                <a:spcPct val="0"/>
              </a:spcAft>
              <a:defRPr>
                <a:solidFill>
                  <a:schemeClr val="tx1"/>
                </a:solidFill>
                <a:latin typeface="Calibri" pitchFamily="34" charset="0"/>
                <a:ea typeface="宋体" charset="-122"/>
              </a:defRPr>
            </a:lvl8pPr>
            <a:lvl9pPr marL="3886200" indent="-228600" eaLnBrk="0" fontAlgn="base" hangingPunct="0">
              <a:spcBef>
                <a:spcPct val="0"/>
              </a:spcBef>
              <a:spcAft>
                <a:spcPct val="0"/>
              </a:spcAft>
              <a:defRPr>
                <a:solidFill>
                  <a:schemeClr val="tx1"/>
                </a:solidFill>
                <a:latin typeface="Calibri" pitchFamily="34" charset="0"/>
                <a:ea typeface="宋体" charset="-122"/>
              </a:defRPr>
            </a:lvl9pPr>
          </a:lstStyle>
          <a:p>
            <a:pPr defTabSz="1219170" eaLnBrk="1" fontAlgn="base" hangingPunct="1">
              <a:spcBef>
                <a:spcPct val="0"/>
              </a:spcBef>
              <a:spcAft>
                <a:spcPct val="0"/>
              </a:spcAft>
              <a:defRPr/>
            </a:pPr>
            <a:r>
              <a:rPr lang="zh-CN" altLang="en-US" sz="2400" dirty="0">
                <a:solidFill>
                  <a:prstClr val="black">
                    <a:lumMod val="65000"/>
                    <a:lumOff val="35000"/>
                  </a:prstClr>
                </a:solidFill>
                <a:latin typeface="微软雅黑" pitchFamily="34" charset="-122"/>
                <a:ea typeface="微软雅黑" pitchFamily="34" charset="-122"/>
              </a:rPr>
              <a:t>       </a:t>
            </a:r>
            <a:r>
              <a:rPr lang="zh-CN" altLang="en-US" sz="2400" dirty="0">
                <a:latin typeface="Times New Roman" panose="02020603050405020304" pitchFamily="18" charset="0"/>
                <a:ea typeface="+mn-ea"/>
              </a:rPr>
              <a:t>新报关单录入界面（进口）</a:t>
            </a:r>
            <a:endParaRPr lang="en-US" altLang="zh-CN" sz="2400" dirty="0">
              <a:latin typeface="Times New Roman" panose="02020603050405020304" pitchFamily="18" charset="0"/>
              <a:ea typeface="+mn-ea"/>
            </a:endParaRPr>
          </a:p>
          <a:p>
            <a:pPr defTabSz="1219170" eaLnBrk="1" fontAlgn="base" hangingPunct="1">
              <a:spcBef>
                <a:spcPct val="0"/>
              </a:spcBef>
              <a:spcAft>
                <a:spcPct val="0"/>
              </a:spcAft>
              <a:defRPr/>
            </a:pPr>
            <a:endParaRPr lang="zh-CN" altLang="en-US" sz="2400" dirty="0">
              <a:latin typeface="Times New Roman" panose="02020603050405020304" pitchFamily="18" charset="0"/>
              <a:ea typeface="+mn-ea"/>
            </a:endParaRPr>
          </a:p>
          <a:p>
            <a:pPr defTabSz="1219170" eaLnBrk="1" fontAlgn="base" hangingPunct="1">
              <a:spcBef>
                <a:spcPct val="0"/>
              </a:spcBef>
              <a:spcAft>
                <a:spcPct val="0"/>
              </a:spcAft>
              <a:defRPr/>
            </a:pPr>
            <a:r>
              <a:rPr lang="zh-CN" altLang="en-US" sz="2400" dirty="0">
                <a:solidFill>
                  <a:prstClr val="black">
                    <a:lumMod val="65000"/>
                    <a:lumOff val="35000"/>
                  </a:prstClr>
                </a:solidFill>
                <a:latin typeface="微软雅黑" pitchFamily="34" charset="-122"/>
                <a:ea typeface="微软雅黑" pitchFamily="34" charset="-122"/>
              </a:rPr>
              <a:t>）</a:t>
            </a:r>
          </a:p>
        </p:txBody>
      </p:sp>
      <p:pic>
        <p:nvPicPr>
          <p:cNvPr id="10" name="图片 9">
            <a:extLst>
              <a:ext uri="{FF2B5EF4-FFF2-40B4-BE49-F238E27FC236}">
                <a16:creationId xmlns="" xmlns:a16="http://schemas.microsoft.com/office/drawing/2014/main" id="{9FFEB3DD-448D-409D-89D9-7296F1F483B2}"/>
              </a:ext>
            </a:extLst>
          </p:cNvPr>
          <p:cNvPicPr>
            <a:picLocks noChangeAspect="1"/>
          </p:cNvPicPr>
          <p:nvPr/>
        </p:nvPicPr>
        <p:blipFill rotWithShape="1">
          <a:blip r:embed="rId2"/>
          <a:srcRect l="919" t="1645"/>
          <a:stretch/>
        </p:blipFill>
        <p:spPr>
          <a:xfrm>
            <a:off x="905156" y="933704"/>
            <a:ext cx="10656000" cy="5915608"/>
          </a:xfrm>
          <a:prstGeom prst="rect">
            <a:avLst/>
          </a:prstGeom>
          <a:ln w="6350">
            <a:solidFill>
              <a:schemeClr val="bg1">
                <a:lumMod val="85000"/>
              </a:schemeClr>
            </a:solidFill>
          </a:ln>
        </p:spPr>
      </p:pic>
      <p:sp>
        <p:nvSpPr>
          <p:cNvPr id="11" name="矩形 10">
            <a:extLst>
              <a:ext uri="{FF2B5EF4-FFF2-40B4-BE49-F238E27FC236}">
                <a16:creationId xmlns="" xmlns:a16="http://schemas.microsoft.com/office/drawing/2014/main" id="{530CCBE1-54C1-4815-95FB-AA71C29A5C9D}"/>
              </a:ext>
            </a:extLst>
          </p:cNvPr>
          <p:cNvSpPr/>
          <p:nvPr/>
        </p:nvSpPr>
        <p:spPr>
          <a:xfrm>
            <a:off x="905157" y="933704"/>
            <a:ext cx="8442044" cy="3409696"/>
          </a:xfrm>
          <a:prstGeom prst="rect">
            <a:avLst/>
          </a:prstGeom>
          <a:solidFill>
            <a:srgbClr val="FFFF99">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r>
              <a:rPr lang="zh-CN" altLang="en-US" sz="4300" dirty="0">
                <a:solidFill>
                  <a:schemeClr val="tx1"/>
                </a:solidFill>
                <a:latin typeface="微软雅黑" panose="020B0503020204020204" pitchFamily="34" charset="-122"/>
                <a:ea typeface="微软雅黑" panose="020B0503020204020204" pitchFamily="34" charset="-122"/>
              </a:rPr>
              <a:t>表    头</a:t>
            </a:r>
          </a:p>
        </p:txBody>
      </p:sp>
      <p:sp>
        <p:nvSpPr>
          <p:cNvPr id="12" name="矩形 11">
            <a:extLst>
              <a:ext uri="{FF2B5EF4-FFF2-40B4-BE49-F238E27FC236}">
                <a16:creationId xmlns="" xmlns:a16="http://schemas.microsoft.com/office/drawing/2014/main" id="{4B9219D3-2FE4-47FD-BDC9-B6FF729C8114}"/>
              </a:ext>
            </a:extLst>
          </p:cNvPr>
          <p:cNvSpPr/>
          <p:nvPr/>
        </p:nvSpPr>
        <p:spPr>
          <a:xfrm>
            <a:off x="905155" y="4343400"/>
            <a:ext cx="8442044" cy="2495296"/>
          </a:xfrm>
          <a:prstGeom prst="rect">
            <a:avLst/>
          </a:prstGeom>
          <a:solidFill>
            <a:srgbClr val="FFFF99">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r>
              <a:rPr lang="zh-CN" altLang="en-US" sz="4300" dirty="0">
                <a:solidFill>
                  <a:schemeClr val="tx1"/>
                </a:solidFill>
                <a:latin typeface="微软雅黑" panose="020B0503020204020204" pitchFamily="34" charset="-122"/>
                <a:ea typeface="微软雅黑" panose="020B0503020204020204" pitchFamily="34" charset="-122"/>
              </a:rPr>
              <a:t>表    体</a:t>
            </a:r>
          </a:p>
        </p:txBody>
      </p:sp>
      <p:sp>
        <p:nvSpPr>
          <p:cNvPr id="13" name="矩形 12">
            <a:extLst>
              <a:ext uri="{FF2B5EF4-FFF2-40B4-BE49-F238E27FC236}">
                <a16:creationId xmlns="" xmlns:a16="http://schemas.microsoft.com/office/drawing/2014/main" id="{DD2BDA27-EF03-4204-8A8F-46D05E5D1990}"/>
              </a:ext>
            </a:extLst>
          </p:cNvPr>
          <p:cNvSpPr/>
          <p:nvPr/>
        </p:nvSpPr>
        <p:spPr>
          <a:xfrm>
            <a:off x="9347199" y="897688"/>
            <a:ext cx="2224117" cy="5941008"/>
          </a:xfrm>
          <a:prstGeom prst="rect">
            <a:avLst/>
          </a:prstGeom>
          <a:solidFill>
            <a:srgbClr val="FFFF99">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lnSpc>
                <a:spcPct val="150000"/>
              </a:lnSpc>
            </a:pPr>
            <a:r>
              <a:rPr lang="zh-CN" altLang="en-US" dirty="0">
                <a:solidFill>
                  <a:schemeClr val="tx1"/>
                </a:solidFill>
                <a:latin typeface="微软雅黑" panose="020B0503020204020204" pitchFamily="34" charset="-122"/>
                <a:ea typeface="微软雅黑" panose="020B0503020204020204" pitchFamily="34" charset="-122"/>
              </a:rPr>
              <a:t>集装箱</a:t>
            </a:r>
            <a:endParaRPr lang="en-US" altLang="zh-CN" dirty="0">
              <a:solidFill>
                <a:schemeClr val="tx1"/>
              </a:solidFill>
              <a:latin typeface="微软雅黑" panose="020B0503020204020204" pitchFamily="34" charset="-122"/>
              <a:ea typeface="微软雅黑" panose="020B0503020204020204" pitchFamily="34" charset="-122"/>
            </a:endParaRPr>
          </a:p>
          <a:p>
            <a:pPr algn="ctr">
              <a:lnSpc>
                <a:spcPct val="150000"/>
              </a:lnSpc>
            </a:pPr>
            <a:r>
              <a:rPr lang="zh-CN" altLang="en-US" dirty="0">
                <a:solidFill>
                  <a:schemeClr val="tx1"/>
                </a:solidFill>
                <a:latin typeface="微软雅黑" panose="020B0503020204020204" pitchFamily="34" charset="-122"/>
                <a:ea typeface="微软雅黑" panose="020B0503020204020204" pitchFamily="34" charset="-122"/>
              </a:rPr>
              <a:t>随附单证等</a:t>
            </a:r>
          </a:p>
        </p:txBody>
      </p:sp>
    </p:spTree>
    <p:extLst>
      <p:ext uri="{BB962C8B-B14F-4D97-AF65-F5344CB8AC3E}">
        <p14:creationId xmlns:p14="http://schemas.microsoft.com/office/powerpoint/2010/main" val="3144889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childTnLst>
                                </p:cTn>
                              </p:par>
                            </p:childTnLst>
                          </p:cTn>
                        </p:par>
                        <p:par>
                          <p:cTn id="8" fill="hold">
                            <p:stCondLst>
                              <p:cond delay="1000"/>
                            </p:stCondLst>
                            <p:childTnLst>
                              <p:par>
                                <p:cTn id="9" presetID="10" presetClass="exit" presetSubtype="0" fill="hold" grpId="1" nodeType="afterEffect">
                                  <p:stCondLst>
                                    <p:cond delay="4000"/>
                                  </p:stCondLst>
                                  <p:childTnLst>
                                    <p:animEffect transition="out" filter="fade">
                                      <p:cBhvr>
                                        <p:cTn id="10" dur="1000"/>
                                        <p:tgtEl>
                                          <p:spTgt spid="11"/>
                                        </p:tgtEl>
                                      </p:cBhvr>
                                    </p:animEffect>
                                    <p:set>
                                      <p:cBhvr>
                                        <p:cTn id="11" dur="1" fill="hold">
                                          <p:stCondLst>
                                            <p:cond delay="999"/>
                                          </p:stCondLst>
                                        </p:cTn>
                                        <p:tgtEl>
                                          <p:spTgt spid="11"/>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1000"/>
                                        <p:tgtEl>
                                          <p:spTgt spid="12"/>
                                        </p:tgtEl>
                                      </p:cBhvr>
                                    </p:animEffect>
                                  </p:childTnLst>
                                </p:cTn>
                              </p:par>
                            </p:childTnLst>
                          </p:cTn>
                        </p:par>
                        <p:par>
                          <p:cTn id="17" fill="hold">
                            <p:stCondLst>
                              <p:cond delay="1000"/>
                            </p:stCondLst>
                            <p:childTnLst>
                              <p:par>
                                <p:cTn id="18" presetID="10" presetClass="exit" presetSubtype="0" fill="hold" grpId="1" nodeType="afterEffect">
                                  <p:stCondLst>
                                    <p:cond delay="4000"/>
                                  </p:stCondLst>
                                  <p:childTnLst>
                                    <p:animEffect transition="out" filter="fade">
                                      <p:cBhvr>
                                        <p:cTn id="19" dur="1000"/>
                                        <p:tgtEl>
                                          <p:spTgt spid="12"/>
                                        </p:tgtEl>
                                      </p:cBhvr>
                                    </p:animEffect>
                                    <p:set>
                                      <p:cBhvr>
                                        <p:cTn id="20" dur="1" fill="hold">
                                          <p:stCondLst>
                                            <p:cond delay="999"/>
                                          </p:stCondLst>
                                        </p:cTn>
                                        <p:tgtEl>
                                          <p:spTgt spid="12"/>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1000"/>
                                        <p:tgtEl>
                                          <p:spTgt spid="13"/>
                                        </p:tgtEl>
                                      </p:cBhvr>
                                    </p:animEffect>
                                  </p:childTnLst>
                                </p:cTn>
                              </p:par>
                            </p:childTnLst>
                          </p:cTn>
                        </p:par>
                        <p:par>
                          <p:cTn id="26" fill="hold">
                            <p:stCondLst>
                              <p:cond delay="1000"/>
                            </p:stCondLst>
                            <p:childTnLst>
                              <p:par>
                                <p:cTn id="27" presetID="10" presetClass="exit" presetSubtype="0" fill="hold" grpId="1" nodeType="afterEffect">
                                  <p:stCondLst>
                                    <p:cond delay="3500"/>
                                  </p:stCondLst>
                                  <p:childTnLst>
                                    <p:animEffect transition="out" filter="fade">
                                      <p:cBhvr>
                                        <p:cTn id="28" dur="1000"/>
                                        <p:tgtEl>
                                          <p:spTgt spid="13"/>
                                        </p:tgtEl>
                                      </p:cBhvr>
                                    </p:animEffect>
                                    <p:set>
                                      <p:cBhvr>
                                        <p:cTn id="29" dur="1" fill="hold">
                                          <p:stCondLst>
                                            <p:cond delay="9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12" grpId="0" animBg="1"/>
      <p:bldP spid="12" grpId="1" animBg="1"/>
      <p:bldP spid="13" grpId="0" animBg="1"/>
      <p:bldP spid="13" grpId="1" animBg="1"/>
    </p:bld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杂费／率（选填）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r>
              <a:rPr lang="zh-CN" altLang="en-US" sz="2000">
                <a:latin typeface="Times New Roman" panose="02020603050405020304" pitchFamily="18" charset="0"/>
              </a:rPr>
              <a:t>杂费为成交价格以外的、按照</a:t>
            </a:r>
            <a:r>
              <a:rPr lang="en-US" altLang="zh-CN" sz="2000">
                <a:latin typeface="Times New Roman" panose="02020603050405020304" pitchFamily="18" charset="0"/>
              </a:rPr>
              <a:t>《</a:t>
            </a:r>
            <a:r>
              <a:rPr lang="zh-CN" altLang="en-US" sz="2000">
                <a:latin typeface="Times New Roman" panose="02020603050405020304" pitchFamily="18" charset="0"/>
              </a:rPr>
              <a:t>中华人民共和国进出口关税条例</a:t>
            </a:r>
            <a:r>
              <a:rPr lang="en-US" altLang="zh-CN" sz="2000">
                <a:latin typeface="Times New Roman" panose="02020603050405020304" pitchFamily="18" charset="0"/>
              </a:rPr>
              <a:t>》</a:t>
            </a:r>
            <a:r>
              <a:rPr lang="zh-CN" altLang="en-US" sz="2000">
                <a:latin typeface="Times New Roman" panose="02020603050405020304" pitchFamily="18" charset="0"/>
              </a:rPr>
              <a:t>相关规定应计入完税价格或应从完税价格中扣除的费用。杂费可按杂费总价或杂费率两种方式之一填报。</a:t>
            </a:r>
          </a:p>
          <a:p>
            <a:r>
              <a:rPr lang="zh-CN" altLang="en-US" sz="2000">
                <a:latin typeface="Times New Roman" panose="02020603050405020304" pitchFamily="18" charset="0"/>
              </a:rPr>
              <a:t>“杂费”项下第二栏为“杂费</a:t>
            </a:r>
            <a:r>
              <a:rPr lang="en-US" altLang="zh-CN" sz="2000">
                <a:latin typeface="Times New Roman" panose="02020603050405020304" pitchFamily="18" charset="0"/>
              </a:rPr>
              <a:t>/</a:t>
            </a:r>
            <a:r>
              <a:rPr lang="zh-CN" altLang="en-US" sz="2000">
                <a:latin typeface="Times New Roman" panose="02020603050405020304" pitchFamily="18" charset="0"/>
              </a:rPr>
              <a:t>率”栏。</a:t>
            </a:r>
          </a:p>
          <a:p>
            <a:r>
              <a:rPr lang="zh-CN" altLang="en-US" sz="2000">
                <a:latin typeface="Times New Roman" panose="02020603050405020304" pitchFamily="18" charset="0"/>
              </a:rPr>
              <a:t>当“杂费标记”为“</a:t>
            </a:r>
            <a:r>
              <a:rPr lang="en-US" altLang="zh-CN" sz="2000">
                <a:latin typeface="Times New Roman" panose="02020603050405020304" pitchFamily="18" charset="0"/>
              </a:rPr>
              <a:t>1-</a:t>
            </a:r>
            <a:r>
              <a:rPr lang="zh-CN" altLang="en-US" sz="2000">
                <a:latin typeface="Times New Roman" panose="02020603050405020304" pitchFamily="18" charset="0"/>
              </a:rPr>
              <a:t>率”，在本栏填报杂费率；当“杂费标记”为“</a:t>
            </a:r>
            <a:r>
              <a:rPr lang="en-US" altLang="zh-CN" sz="2000">
                <a:latin typeface="Times New Roman" panose="02020603050405020304" pitchFamily="18" charset="0"/>
              </a:rPr>
              <a:t>3-</a:t>
            </a:r>
            <a:r>
              <a:rPr lang="zh-CN" altLang="en-US" sz="2000">
                <a:latin typeface="Times New Roman" panose="02020603050405020304" pitchFamily="18" charset="0"/>
              </a:rPr>
              <a:t>杂费总价”，在本栏填报杂费总价。</a:t>
            </a:r>
          </a:p>
          <a:p>
            <a:r>
              <a:rPr lang="zh-CN" altLang="en-US" sz="2000">
                <a:latin typeface="Times New Roman" panose="02020603050405020304" pitchFamily="18" charset="0"/>
              </a:rPr>
              <a:t>提醒注意：应计入完税价格的杂费填报为正值或正率，应从完税价格中扣除的杂费填报为负值或负率。</a:t>
            </a:r>
            <a:endParaRPr lang="en-US" altLang="zh-CN" sz="2000">
              <a:latin typeface="Times New Roman" panose="02020603050405020304" pitchFamily="18" charset="0"/>
            </a:endParaRPr>
          </a:p>
          <a:p>
            <a:r>
              <a:rPr lang="zh-CN" altLang="en-US" sz="2000">
                <a:latin typeface="Times New Roman" panose="02020603050405020304" pitchFamily="18" charset="0"/>
              </a:rPr>
              <a:t>该项目为原报关项目的“杂费／率”，录入要求无变化。</a:t>
            </a:r>
          </a:p>
        </p:txBody>
      </p:sp>
    </p:spTree>
    <p:extLst>
      <p:ext uri="{BB962C8B-B14F-4D97-AF65-F5344CB8AC3E}">
        <p14:creationId xmlns:p14="http://schemas.microsoft.com/office/powerpoint/2010/main" val="12463513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杂费币制（选填）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r>
              <a:rPr lang="zh-CN" altLang="en-US" sz="2000">
                <a:latin typeface="Times New Roman" panose="02020603050405020304" pitchFamily="18" charset="0"/>
              </a:rPr>
              <a:t>填报成交价格以外的、按照</a:t>
            </a:r>
            <a:r>
              <a:rPr lang="en-US" altLang="zh-CN" sz="2000">
                <a:latin typeface="Times New Roman" panose="02020603050405020304" pitchFamily="18" charset="0"/>
              </a:rPr>
              <a:t>《</a:t>
            </a:r>
            <a:r>
              <a:rPr lang="zh-CN" altLang="en-US" sz="2000">
                <a:latin typeface="Times New Roman" panose="02020603050405020304" pitchFamily="18" charset="0"/>
              </a:rPr>
              <a:t>中华人民共和国进出口关税条例</a:t>
            </a:r>
            <a:r>
              <a:rPr lang="en-US" altLang="zh-CN" sz="2000">
                <a:latin typeface="Times New Roman" panose="02020603050405020304" pitchFamily="18" charset="0"/>
              </a:rPr>
              <a:t>》</a:t>
            </a:r>
            <a:r>
              <a:rPr lang="zh-CN" altLang="en-US" sz="2000">
                <a:latin typeface="Times New Roman" panose="02020603050405020304" pitchFamily="18" charset="0"/>
              </a:rPr>
              <a:t>相关规定应计入完税价格或应从完税价格中扣除的费用。杂费可按杂费总价或杂费率两种方式之一填报。</a:t>
            </a:r>
          </a:p>
          <a:p>
            <a:r>
              <a:rPr lang="zh-CN" altLang="en-US" sz="2000">
                <a:latin typeface="Times New Roman" panose="02020603050405020304" pitchFamily="18" charset="0"/>
              </a:rPr>
              <a:t>“杂费”项下第三栏为“杂费币制”栏。</a:t>
            </a:r>
          </a:p>
          <a:p>
            <a:r>
              <a:rPr lang="zh-CN" altLang="en-US" sz="2000">
                <a:latin typeface="Times New Roman" panose="02020603050405020304" pitchFamily="18" charset="0"/>
              </a:rPr>
              <a:t>当“杂费标记”栏为“</a:t>
            </a:r>
            <a:r>
              <a:rPr lang="en-US" altLang="zh-CN" sz="2000">
                <a:latin typeface="Times New Roman" panose="02020603050405020304" pitchFamily="18" charset="0"/>
              </a:rPr>
              <a:t>3-</a:t>
            </a:r>
            <a:r>
              <a:rPr lang="zh-CN" altLang="en-US" sz="2000">
                <a:latin typeface="Times New Roman" panose="02020603050405020304" pitchFamily="18" charset="0"/>
              </a:rPr>
              <a:t>杂费总价”时，本栏按海关规定的</a:t>
            </a:r>
            <a:r>
              <a:rPr lang="en-US" altLang="zh-CN" sz="2000">
                <a:latin typeface="Times New Roman" panose="02020603050405020304" pitchFamily="18" charset="0"/>
              </a:rPr>
              <a:t>《</a:t>
            </a:r>
            <a:r>
              <a:rPr lang="zh-CN" altLang="en-US" sz="2000">
                <a:latin typeface="Times New Roman" panose="02020603050405020304" pitchFamily="18" charset="0"/>
              </a:rPr>
              <a:t>货币代码表</a:t>
            </a:r>
            <a:r>
              <a:rPr lang="en-US" altLang="zh-CN" sz="2000">
                <a:latin typeface="Times New Roman" panose="02020603050405020304" pitchFamily="18" charset="0"/>
              </a:rPr>
              <a:t>》</a:t>
            </a:r>
            <a:r>
              <a:rPr lang="zh-CN" altLang="en-US" sz="2000">
                <a:latin typeface="Times New Roman" panose="02020603050405020304" pitchFamily="18" charset="0"/>
              </a:rPr>
              <a:t>录入相应的币种代码；当“杂费标记”栏为“</a:t>
            </a:r>
            <a:r>
              <a:rPr lang="en-US" altLang="zh-CN" sz="2000">
                <a:latin typeface="Times New Roman" panose="02020603050405020304" pitchFamily="18" charset="0"/>
              </a:rPr>
              <a:t>1-</a:t>
            </a:r>
            <a:r>
              <a:rPr lang="zh-CN" altLang="en-US" sz="2000">
                <a:latin typeface="Times New Roman" panose="02020603050405020304" pitchFamily="18" charset="0"/>
              </a:rPr>
              <a:t>率”，本栏无需填报。</a:t>
            </a:r>
            <a:endParaRPr lang="en-US" altLang="zh-CN" sz="2000">
              <a:latin typeface="Times New Roman" panose="02020603050405020304" pitchFamily="18" charset="0"/>
            </a:endParaRPr>
          </a:p>
          <a:p>
            <a:r>
              <a:rPr lang="zh-CN" altLang="en-US" sz="2000">
                <a:latin typeface="Times New Roman" panose="02020603050405020304" pitchFamily="18" charset="0"/>
              </a:rPr>
              <a:t>该项目为原报关项目的“杂费币制”。</a:t>
            </a:r>
          </a:p>
        </p:txBody>
      </p:sp>
    </p:spTree>
    <p:extLst>
      <p:ext uri="{BB962C8B-B14F-4D97-AF65-F5344CB8AC3E}">
        <p14:creationId xmlns:p14="http://schemas.microsoft.com/office/powerpoint/2010/main" val="34828816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随附单证代码（选填）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pPr>
              <a:lnSpc>
                <a:spcPct val="90000"/>
              </a:lnSpc>
            </a:pPr>
            <a:r>
              <a:rPr lang="zh-CN" altLang="en-US" sz="1600" dirty="0">
                <a:latin typeface="Times New Roman" panose="02020603050405020304" pitchFamily="18" charset="0"/>
              </a:rPr>
              <a:t>除进（出）口许可证、两用物项和技术进（出）口许可证、两用物项和技术出口许可证（定向）、纺织品临时出口许可证、出口许可证（加工贸易）、出口许可证（边境小额贸易）以外的其他进出口许可证件或监管证件，按海关规定的</a:t>
            </a:r>
            <a:r>
              <a:rPr lang="en-US" altLang="zh-CN" sz="1600" dirty="0">
                <a:latin typeface="Times New Roman" panose="02020603050405020304" pitchFamily="18" charset="0"/>
              </a:rPr>
              <a:t>《</a:t>
            </a:r>
            <a:r>
              <a:rPr lang="zh-CN" altLang="en-US" sz="1600" dirty="0">
                <a:latin typeface="Times New Roman" panose="02020603050405020304" pitchFamily="18" charset="0"/>
              </a:rPr>
              <a:t>监管证件代码表</a:t>
            </a:r>
            <a:r>
              <a:rPr lang="en-US" altLang="zh-CN" sz="1600" dirty="0">
                <a:latin typeface="Times New Roman" panose="02020603050405020304" pitchFamily="18" charset="0"/>
              </a:rPr>
              <a:t>》</a:t>
            </a:r>
            <a:r>
              <a:rPr lang="zh-CN" altLang="en-US" sz="1600" dirty="0">
                <a:latin typeface="Times New Roman" panose="02020603050405020304" pitchFamily="18" charset="0"/>
              </a:rPr>
              <a:t>选择填报相应证件代码。</a:t>
            </a:r>
          </a:p>
          <a:p>
            <a:pPr>
              <a:lnSpc>
                <a:spcPct val="90000"/>
              </a:lnSpc>
            </a:pPr>
            <a:r>
              <a:rPr lang="zh-CN" altLang="en-US" sz="1600" dirty="0">
                <a:latin typeface="Times New Roman" panose="02020603050405020304" pitchFamily="18" charset="0"/>
              </a:rPr>
              <a:t>提醒注意：</a:t>
            </a:r>
          </a:p>
          <a:p>
            <a:pPr>
              <a:lnSpc>
                <a:spcPct val="90000"/>
              </a:lnSpc>
            </a:pPr>
            <a:r>
              <a:rPr lang="zh-CN" altLang="en-US" sz="1600" dirty="0">
                <a:latin typeface="Times New Roman" panose="02020603050405020304" pitchFamily="18" charset="0"/>
              </a:rPr>
              <a:t>（一）加工贸易内销征税报关单，“随附单证代码”栏填报“</a:t>
            </a:r>
            <a:r>
              <a:rPr lang="en-US" altLang="zh-CN" sz="1600" dirty="0">
                <a:latin typeface="Times New Roman" panose="02020603050405020304" pitchFamily="18" charset="0"/>
              </a:rPr>
              <a:t>c”</a:t>
            </a:r>
            <a:r>
              <a:rPr lang="zh-CN" altLang="en-US" sz="1600" dirty="0">
                <a:latin typeface="Times New Roman" panose="02020603050405020304" pitchFamily="18" charset="0"/>
              </a:rPr>
              <a:t>。</a:t>
            </a:r>
          </a:p>
          <a:p>
            <a:pPr>
              <a:lnSpc>
                <a:spcPct val="90000"/>
              </a:lnSpc>
            </a:pPr>
            <a:r>
              <a:rPr lang="zh-CN" altLang="en-US" sz="1600" dirty="0">
                <a:latin typeface="Times New Roman" panose="02020603050405020304" pitchFamily="18" charset="0"/>
              </a:rPr>
              <a:t>（二）一般贸易进出口货物“随附单证代码”栏填报“</a:t>
            </a:r>
            <a:r>
              <a:rPr lang="en-US" altLang="zh-CN" sz="1600" dirty="0">
                <a:latin typeface="Times New Roman" panose="02020603050405020304" pitchFamily="18" charset="0"/>
              </a:rPr>
              <a:t>Y”</a:t>
            </a:r>
            <a:r>
              <a:rPr lang="zh-CN" altLang="en-US" sz="1600" dirty="0">
                <a:latin typeface="Times New Roman" panose="02020603050405020304" pitchFamily="18" charset="0"/>
              </a:rPr>
              <a:t>。</a:t>
            </a:r>
          </a:p>
          <a:p>
            <a:pPr>
              <a:lnSpc>
                <a:spcPct val="90000"/>
              </a:lnSpc>
            </a:pPr>
            <a:r>
              <a:rPr lang="zh-CN" altLang="en-US" sz="1600" dirty="0">
                <a:latin typeface="Times New Roman" panose="02020603050405020304" pitchFamily="18" charset="0"/>
              </a:rPr>
              <a:t>海关特殊监管区域和保税监管场所内销货物申请适用优惠税率的，有关货物进出海关特殊监管区域和保税监管场所以及内销时，“随附单证代码”栏按照上述一般贸易要求填报。</a:t>
            </a:r>
          </a:p>
          <a:p>
            <a:pPr>
              <a:lnSpc>
                <a:spcPct val="90000"/>
              </a:lnSpc>
            </a:pPr>
            <a:r>
              <a:rPr lang="zh-CN" altLang="en-US" sz="1600" dirty="0">
                <a:latin typeface="Times New Roman" panose="02020603050405020304" pitchFamily="18" charset="0"/>
              </a:rPr>
              <a:t>向香港或者澳门特别行政区出口用于生产香港</a:t>
            </a:r>
            <a:r>
              <a:rPr lang="en-US" altLang="zh-CN" sz="1600" dirty="0">
                <a:latin typeface="Times New Roman" panose="02020603050405020304" pitchFamily="18" charset="0"/>
              </a:rPr>
              <a:t>CEPA</a:t>
            </a:r>
            <a:r>
              <a:rPr lang="zh-CN" altLang="en-US" sz="1600" dirty="0">
                <a:latin typeface="Times New Roman" panose="02020603050405020304" pitchFamily="18" charset="0"/>
              </a:rPr>
              <a:t>或者澳门</a:t>
            </a:r>
            <a:r>
              <a:rPr lang="en-US" altLang="zh-CN" sz="1600" dirty="0">
                <a:latin typeface="Times New Roman" panose="02020603050405020304" pitchFamily="18" charset="0"/>
              </a:rPr>
              <a:t>CEPA</a:t>
            </a:r>
            <a:r>
              <a:rPr lang="zh-CN" altLang="en-US" sz="1600" dirty="0">
                <a:latin typeface="Times New Roman" panose="02020603050405020304" pitchFamily="18" charset="0"/>
              </a:rPr>
              <a:t>项下货物的原材料时，“随附单证代码”栏按照上述一般贸易要求填报。</a:t>
            </a:r>
          </a:p>
          <a:p>
            <a:pPr>
              <a:lnSpc>
                <a:spcPct val="90000"/>
              </a:lnSpc>
            </a:pPr>
            <a:r>
              <a:rPr lang="zh-CN" altLang="en-US" sz="1600" dirty="0">
                <a:latin typeface="Times New Roman" panose="02020603050405020304" pitchFamily="18" charset="0"/>
              </a:rPr>
              <a:t>（三）各优惠贸易协定项下，免提交原产地证据文件的小金额进口货物“随附单证代码”栏填报“</a:t>
            </a:r>
            <a:r>
              <a:rPr lang="en-US" altLang="zh-CN" sz="1600" dirty="0">
                <a:latin typeface="Times New Roman" panose="02020603050405020304" pitchFamily="18" charset="0"/>
              </a:rPr>
              <a:t>Y”</a:t>
            </a:r>
            <a:r>
              <a:rPr lang="zh-CN" altLang="en-US" sz="1600" dirty="0">
                <a:latin typeface="Times New Roman" panose="02020603050405020304" pitchFamily="18" charset="0"/>
              </a:rPr>
              <a:t>。</a:t>
            </a:r>
            <a:endParaRPr lang="en-US" altLang="zh-CN" sz="1600" dirty="0">
              <a:latin typeface="Times New Roman" panose="02020603050405020304" pitchFamily="18" charset="0"/>
            </a:endParaRPr>
          </a:p>
          <a:p>
            <a:pPr>
              <a:lnSpc>
                <a:spcPct val="90000"/>
              </a:lnSpc>
            </a:pPr>
            <a:r>
              <a:rPr lang="zh-CN" altLang="en-US" sz="1600" dirty="0">
                <a:latin typeface="Times New Roman" panose="02020603050405020304" pitchFamily="18" charset="0"/>
              </a:rPr>
              <a:t>该项目为原报关项目的“随附单证代码”，录入要求无变化。</a:t>
            </a:r>
          </a:p>
        </p:txBody>
      </p:sp>
    </p:spTree>
    <p:extLst>
      <p:ext uri="{BB962C8B-B14F-4D97-AF65-F5344CB8AC3E}">
        <p14:creationId xmlns:p14="http://schemas.microsoft.com/office/powerpoint/2010/main" val="27090251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随附单证编号（选填）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pPr>
              <a:lnSpc>
                <a:spcPct val="90000"/>
              </a:lnSpc>
            </a:pPr>
            <a:r>
              <a:rPr lang="zh-CN" altLang="en-US" sz="1400" dirty="0">
                <a:latin typeface="Times New Roman" panose="02020603050405020304" pitchFamily="18" charset="0"/>
              </a:rPr>
              <a:t>除进（出）口许可证、两用物项和技术进（出）口许可证、两用物项和技术出口许可证（定向）、纺织品临时出口许可证、出口许可证（加工贸易）、出口许可证（边境小额贸易）以外的其他进出口许可证件或监管证件，填报证件编号。</a:t>
            </a:r>
          </a:p>
          <a:p>
            <a:pPr>
              <a:lnSpc>
                <a:spcPct val="90000"/>
              </a:lnSpc>
            </a:pPr>
            <a:r>
              <a:rPr lang="zh-CN" altLang="en-US" sz="1400" dirty="0">
                <a:latin typeface="Times New Roman" panose="02020603050405020304" pitchFamily="18" charset="0"/>
              </a:rPr>
              <a:t>提醒注意：</a:t>
            </a:r>
          </a:p>
          <a:p>
            <a:pPr>
              <a:lnSpc>
                <a:spcPct val="90000"/>
              </a:lnSpc>
            </a:pPr>
            <a:r>
              <a:rPr lang="zh-CN" altLang="en-US" sz="1400" dirty="0">
                <a:latin typeface="Times New Roman" panose="02020603050405020304" pitchFamily="18" charset="0"/>
              </a:rPr>
              <a:t>（一）加工贸易内销征税报关单，随附单证编号栏填报海关审核通过的内销征税联系单号。</a:t>
            </a:r>
          </a:p>
          <a:p>
            <a:pPr>
              <a:lnSpc>
                <a:spcPct val="90000"/>
              </a:lnSpc>
            </a:pPr>
            <a:r>
              <a:rPr lang="zh-CN" altLang="en-US" sz="1400" dirty="0">
                <a:latin typeface="Times New Roman" panose="02020603050405020304" pitchFamily="18" charset="0"/>
              </a:rPr>
              <a:t>（二）一般贸易进出口货物，只能使用原产地证书申请享受协定税率或者特惠税率（以下统称优惠税率）的（无原产地声明模式），在“随附单证编号”栏填报“</a:t>
            </a:r>
            <a:r>
              <a:rPr lang="en-US" altLang="zh-CN" sz="1400" dirty="0">
                <a:latin typeface="Times New Roman" panose="02020603050405020304" pitchFamily="18" charset="0"/>
              </a:rPr>
              <a:t>&lt;</a:t>
            </a:r>
            <a:r>
              <a:rPr lang="zh-CN" altLang="en-US" sz="1400" dirty="0">
                <a:latin typeface="Times New Roman" panose="02020603050405020304" pitchFamily="18" charset="0"/>
              </a:rPr>
              <a:t>优惠贸易协定代码</a:t>
            </a:r>
            <a:r>
              <a:rPr lang="en-US" altLang="zh-CN" sz="1400" dirty="0">
                <a:latin typeface="Times New Roman" panose="02020603050405020304" pitchFamily="18" charset="0"/>
              </a:rPr>
              <a:t>&gt;”</a:t>
            </a:r>
            <a:r>
              <a:rPr lang="zh-CN" altLang="en-US" sz="1400" dirty="0">
                <a:latin typeface="Times New Roman" panose="02020603050405020304" pitchFamily="18" charset="0"/>
              </a:rPr>
              <a:t>和“原产地证书编号”。可以使用原产地证书或者原产地声明申请享受优惠税率的（有原产地声明模式），“随附单证编号”栏填报“</a:t>
            </a:r>
            <a:r>
              <a:rPr lang="en-US" altLang="zh-CN" sz="1400" dirty="0">
                <a:latin typeface="Times New Roman" panose="02020603050405020304" pitchFamily="18" charset="0"/>
              </a:rPr>
              <a:t>&lt;</a:t>
            </a:r>
            <a:r>
              <a:rPr lang="zh-CN" altLang="en-US" sz="1400" dirty="0">
                <a:latin typeface="Times New Roman" panose="02020603050405020304" pitchFamily="18" charset="0"/>
              </a:rPr>
              <a:t>优惠贸易协定代码</a:t>
            </a:r>
            <a:r>
              <a:rPr lang="en-US" altLang="zh-CN" sz="1400" dirty="0">
                <a:latin typeface="Times New Roman" panose="02020603050405020304" pitchFamily="18" charset="0"/>
              </a:rPr>
              <a:t>&gt;”</a:t>
            </a:r>
            <a:r>
              <a:rPr lang="zh-CN" altLang="en-US" sz="1400" dirty="0">
                <a:latin typeface="Times New Roman" panose="02020603050405020304" pitchFamily="18" charset="0"/>
              </a:rPr>
              <a:t>、“</a:t>
            </a:r>
            <a:r>
              <a:rPr lang="en-US" altLang="zh-CN" sz="1400" dirty="0">
                <a:latin typeface="Times New Roman" panose="02020603050405020304" pitchFamily="18" charset="0"/>
              </a:rPr>
              <a:t>C”</a:t>
            </a:r>
            <a:r>
              <a:rPr lang="zh-CN" altLang="en-US" sz="1400" dirty="0">
                <a:latin typeface="Times New Roman" panose="02020603050405020304" pitchFamily="18" charset="0"/>
              </a:rPr>
              <a:t>（凭原产地证书申报）或“</a:t>
            </a:r>
            <a:r>
              <a:rPr lang="en-US" altLang="zh-CN" sz="1400" dirty="0">
                <a:latin typeface="Times New Roman" panose="02020603050405020304" pitchFamily="18" charset="0"/>
              </a:rPr>
              <a:t>D”</a:t>
            </a:r>
            <a:r>
              <a:rPr lang="zh-CN" altLang="en-US" sz="1400" dirty="0">
                <a:latin typeface="Times New Roman" panose="02020603050405020304" pitchFamily="18" charset="0"/>
              </a:rPr>
              <a:t>（凭原产地声明申报），以及“原产地证书编号（或者原产地声明序列号）”。一份报关单对应一份原产地证书或原产地声明。海关特殊监管区域和保税监管场所内销货物申请适用优惠税率的，有关货物进出海关特殊监管区域和保税监管场所以及内销时，已通过原产地电子信息交换系统实现电子联网的优惠贸易协定项下货物报关单，按照上述一般贸易要求填报；未实现电子联网的优惠贸易协定项下货物报关单，“随附单证编号”栏填报“</a:t>
            </a:r>
            <a:r>
              <a:rPr lang="en-US" altLang="zh-CN" sz="1400" dirty="0">
                <a:latin typeface="Times New Roman" panose="02020603050405020304" pitchFamily="18" charset="0"/>
              </a:rPr>
              <a:t>&lt;</a:t>
            </a:r>
            <a:r>
              <a:rPr lang="zh-CN" altLang="en-US" sz="1400" dirty="0">
                <a:latin typeface="Times New Roman" panose="02020603050405020304" pitchFamily="18" charset="0"/>
              </a:rPr>
              <a:t>优惠贸易协定代码</a:t>
            </a:r>
            <a:r>
              <a:rPr lang="en-US" altLang="zh-CN" sz="1400" dirty="0">
                <a:latin typeface="Times New Roman" panose="02020603050405020304" pitchFamily="18" charset="0"/>
              </a:rPr>
              <a:t>&gt;”</a:t>
            </a:r>
            <a:r>
              <a:rPr lang="zh-CN" altLang="en-US" sz="1400" dirty="0">
                <a:latin typeface="Times New Roman" panose="02020603050405020304" pitchFamily="18" charset="0"/>
              </a:rPr>
              <a:t>和“原产地证据文件备案号”。“原产地证据文件备案号”为进出口货物的收发货物人或者其代理人填报原产地证据文件电子信息后，系统自动生成的号码。</a:t>
            </a:r>
          </a:p>
        </p:txBody>
      </p:sp>
    </p:spTree>
    <p:extLst>
      <p:ext uri="{BB962C8B-B14F-4D97-AF65-F5344CB8AC3E}">
        <p14:creationId xmlns:p14="http://schemas.microsoft.com/office/powerpoint/2010/main" val="17372508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随附单证编号（选填）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pPr>
              <a:lnSpc>
                <a:spcPct val="90000"/>
              </a:lnSpc>
            </a:pPr>
            <a:r>
              <a:rPr lang="zh-CN" altLang="en-US" sz="2000" dirty="0">
                <a:latin typeface="Times New Roman" panose="02020603050405020304" pitchFamily="18" charset="0"/>
              </a:rPr>
              <a:t>向香港或者澳门特别行政区出口用于生产香港</a:t>
            </a:r>
            <a:r>
              <a:rPr lang="en-US" altLang="zh-CN" sz="2000" dirty="0">
                <a:latin typeface="Times New Roman" panose="02020603050405020304" pitchFamily="18" charset="0"/>
              </a:rPr>
              <a:t>CEPA</a:t>
            </a:r>
            <a:r>
              <a:rPr lang="zh-CN" altLang="en-US" sz="2000" dirty="0">
                <a:latin typeface="Times New Roman" panose="02020603050405020304" pitchFamily="18" charset="0"/>
              </a:rPr>
              <a:t>或者澳门</a:t>
            </a:r>
            <a:r>
              <a:rPr lang="en-US" altLang="zh-CN" sz="2000" dirty="0">
                <a:latin typeface="Times New Roman" panose="02020603050405020304" pitchFamily="18" charset="0"/>
              </a:rPr>
              <a:t>CEPA</a:t>
            </a:r>
            <a:r>
              <a:rPr lang="zh-CN" altLang="en-US" sz="2000" dirty="0">
                <a:latin typeface="Times New Roman" panose="02020603050405020304" pitchFamily="18" charset="0"/>
              </a:rPr>
              <a:t>项下货物的原材料时，按照上述一般贸易填报要求填制报关单。</a:t>
            </a:r>
          </a:p>
          <a:p>
            <a:pPr>
              <a:lnSpc>
                <a:spcPct val="90000"/>
              </a:lnSpc>
            </a:pPr>
            <a:r>
              <a:rPr lang="zh-CN" altLang="en-US" sz="2000" dirty="0">
                <a:latin typeface="Times New Roman" panose="02020603050405020304" pitchFamily="18" charset="0"/>
              </a:rPr>
              <a:t>“单证对应关系表”中填报报关单上的申报商品项与原产地证书（原产地声明）上的商品项之间的对应关系。报关单上的商品序号与原产地证书（原产地声明）上的项目编号应一一对应，不要求顺序对应。同一批次进口货物可以在同一报关单中申报，不享受优惠税率的货物序号不填报在“单证对应关系表”中。</a:t>
            </a:r>
            <a:endParaRPr lang="en-US" altLang="zh-CN" sz="2000" dirty="0">
              <a:latin typeface="Times New Roman" panose="02020603050405020304" pitchFamily="18" charset="0"/>
            </a:endParaRPr>
          </a:p>
          <a:p>
            <a:pPr>
              <a:lnSpc>
                <a:spcPct val="90000"/>
              </a:lnSpc>
            </a:pPr>
            <a:r>
              <a:rPr lang="zh-CN" altLang="en-US" sz="2000" dirty="0">
                <a:latin typeface="Times New Roman" panose="02020603050405020304" pitchFamily="18" charset="0"/>
              </a:rPr>
              <a:t>（三）各优惠贸易协定项下，免提交原产地证据文件的小金额进口货物“随附单证编号”栏填报“</a:t>
            </a:r>
            <a:r>
              <a:rPr lang="en-US" altLang="zh-CN" sz="2000" dirty="0">
                <a:latin typeface="Times New Roman" panose="02020603050405020304" pitchFamily="18" charset="0"/>
              </a:rPr>
              <a:t>&lt;</a:t>
            </a:r>
            <a:r>
              <a:rPr lang="zh-CN" altLang="en-US" sz="2000" dirty="0">
                <a:latin typeface="Times New Roman" panose="02020603050405020304" pitchFamily="18" charset="0"/>
              </a:rPr>
              <a:t>协定编号</a:t>
            </a:r>
            <a:r>
              <a:rPr lang="en-US" altLang="zh-CN" sz="2000" dirty="0">
                <a:latin typeface="Times New Roman" panose="02020603050405020304" pitchFamily="18" charset="0"/>
              </a:rPr>
              <a:t>&gt;XJE00000”</a:t>
            </a:r>
            <a:r>
              <a:rPr lang="zh-CN" altLang="en-US" sz="2000" dirty="0">
                <a:latin typeface="Times New Roman" panose="02020603050405020304" pitchFamily="18" charset="0"/>
              </a:rPr>
              <a:t>，“单证对应关系表”享惠报关单项号按实际填报，对应单证项号与享惠报关单项号相同。</a:t>
            </a:r>
          </a:p>
          <a:p>
            <a:pPr>
              <a:lnSpc>
                <a:spcPct val="90000"/>
              </a:lnSpc>
            </a:pPr>
            <a:r>
              <a:rPr lang="zh-CN" altLang="en-US" sz="2000" dirty="0">
                <a:latin typeface="Times New Roman" panose="02020603050405020304" pitchFamily="18" charset="0"/>
              </a:rPr>
              <a:t>该项目为原报关项目的“随附单证编号”，录入要求无变化。</a:t>
            </a:r>
          </a:p>
          <a:p>
            <a:pPr>
              <a:lnSpc>
                <a:spcPct val="90000"/>
              </a:lnSpc>
            </a:pPr>
            <a:endParaRPr lang="zh-CN" altLang="en-US" sz="2000" dirty="0">
              <a:latin typeface="Times New Roman" panose="02020603050405020304" pitchFamily="18" charset="0"/>
            </a:endParaRPr>
          </a:p>
        </p:txBody>
      </p:sp>
    </p:spTree>
    <p:extLst>
      <p:ext uri="{BB962C8B-B14F-4D97-AF65-F5344CB8AC3E}">
        <p14:creationId xmlns:p14="http://schemas.microsoft.com/office/powerpoint/2010/main" val="42850191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dirty="0">
                <a:solidFill>
                  <a:srgbClr val="FFFFFF"/>
                </a:solidFill>
              </a:rPr>
              <a:t>随附单据（选填）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r>
              <a:rPr lang="zh-CN" altLang="en-US" sz="2000" dirty="0">
                <a:latin typeface="Times New Roman" panose="02020603050405020304" pitchFamily="18" charset="0"/>
              </a:rPr>
              <a:t>“报关单类型”为“通关无纸化”的报关单需根据海关各类监管要求，上传相关随附单据。</a:t>
            </a:r>
          </a:p>
          <a:p>
            <a:r>
              <a:rPr lang="zh-CN" altLang="en-US" sz="2000" dirty="0">
                <a:latin typeface="Times New Roman" panose="02020603050405020304" pitchFamily="18" charset="0"/>
              </a:rPr>
              <a:t>上传随附单据时，需按海关规定的</a:t>
            </a:r>
            <a:r>
              <a:rPr lang="en-US" altLang="zh-CN" sz="2000" dirty="0">
                <a:latin typeface="Times New Roman" panose="02020603050405020304" pitchFamily="18" charset="0"/>
              </a:rPr>
              <a:t>《</a:t>
            </a:r>
            <a:r>
              <a:rPr lang="zh-CN" altLang="en-US" sz="2000" dirty="0">
                <a:latin typeface="Times New Roman" panose="02020603050405020304" pitchFamily="18" charset="0"/>
              </a:rPr>
              <a:t>随附单据表</a:t>
            </a:r>
            <a:r>
              <a:rPr lang="en-US" altLang="zh-CN" sz="2000" dirty="0">
                <a:latin typeface="Times New Roman" panose="02020603050405020304" pitchFamily="18" charset="0"/>
              </a:rPr>
              <a:t>》</a:t>
            </a:r>
            <a:r>
              <a:rPr lang="zh-CN" altLang="en-US" sz="2000" dirty="0">
                <a:latin typeface="Times New Roman" panose="02020603050405020304" pitchFamily="18" charset="0"/>
              </a:rPr>
              <a:t>录入相应的随附单据编号。例如：上传合同时，“随附单据”需录入“</a:t>
            </a:r>
            <a:r>
              <a:rPr lang="en-US" altLang="zh-CN" sz="2000" dirty="0">
                <a:latin typeface="Times New Roman" panose="02020603050405020304" pitchFamily="18" charset="0"/>
              </a:rPr>
              <a:t>00000004”</a:t>
            </a:r>
            <a:r>
              <a:rPr lang="zh-CN" altLang="en-US" sz="2000" dirty="0">
                <a:latin typeface="Times New Roman" panose="02020603050405020304" pitchFamily="18" charset="0"/>
              </a:rPr>
              <a:t>。</a:t>
            </a:r>
            <a:endParaRPr lang="en-US" altLang="zh-CN" sz="2000" dirty="0">
              <a:latin typeface="Times New Roman" panose="02020603050405020304" pitchFamily="18" charset="0"/>
            </a:endParaRPr>
          </a:p>
          <a:p>
            <a:r>
              <a:rPr lang="zh-CN" altLang="en-US" sz="2000" dirty="0">
                <a:latin typeface="Times New Roman" panose="02020603050405020304" pitchFamily="18" charset="0"/>
              </a:rPr>
              <a:t>该项目为原报关项目的“随附单据”与原报检项目的“随附单据编号”、“随附单据名称”、“随附单据类别代码”。</a:t>
            </a:r>
          </a:p>
        </p:txBody>
      </p:sp>
    </p:spTree>
    <p:extLst>
      <p:ext uri="{BB962C8B-B14F-4D97-AF65-F5344CB8AC3E}">
        <p14:creationId xmlns:p14="http://schemas.microsoft.com/office/powerpoint/2010/main" val="27743867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关联报关单（选填）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r>
              <a:rPr lang="zh-CN" altLang="en-US" sz="2000">
                <a:latin typeface="Times New Roman" panose="02020603050405020304" pitchFamily="18" charset="0"/>
              </a:rPr>
              <a:t>与本报关单有关联关系的，同时在业务管理规范方面又要求填报的报关单号，填报在电子数据报关单中“关联报关单”栏。</a:t>
            </a:r>
          </a:p>
          <a:p>
            <a:r>
              <a:rPr lang="zh-CN" altLang="en-US" sz="2000">
                <a:latin typeface="Times New Roman" panose="02020603050405020304" pitchFamily="18" charset="0"/>
              </a:rPr>
              <a:t>提醒注意：保税间流转、加工贸易结转类的报关单，应先办理进口报关，并将进口报关单号填入出口报关单的“关联报关单”栏。</a:t>
            </a:r>
          </a:p>
          <a:p>
            <a:r>
              <a:rPr lang="zh-CN" altLang="en-US" sz="2000">
                <a:latin typeface="Times New Roman" panose="02020603050405020304" pitchFamily="18" charset="0"/>
              </a:rPr>
              <a:t>办理进口货物直接退运手续的，除另有规定外，应先填制出口报关单，再填制进口报关单，并将出口报关单号填报在进口报关单的“关联报关单”栏。</a:t>
            </a:r>
          </a:p>
          <a:p>
            <a:r>
              <a:rPr lang="zh-CN" altLang="en-US" sz="2000">
                <a:latin typeface="Times New Roman" panose="02020603050405020304" pitchFamily="18" charset="0"/>
              </a:rPr>
              <a:t>减免税货物结转出口（转出），应先办理进口报关，并将进口（转入）报关单号填入出口（转出）报关单的“关联报关单”栏。</a:t>
            </a:r>
            <a:endParaRPr lang="en-US" altLang="zh-CN" sz="2000">
              <a:latin typeface="Times New Roman" panose="02020603050405020304" pitchFamily="18" charset="0"/>
            </a:endParaRPr>
          </a:p>
          <a:p>
            <a:r>
              <a:rPr lang="zh-CN" altLang="en-US" sz="2000">
                <a:latin typeface="Times New Roman" panose="02020603050405020304" pitchFamily="18" charset="0"/>
              </a:rPr>
              <a:t>该项目为原报关项目的“关联报关单”，录入要求无变化。</a:t>
            </a:r>
          </a:p>
        </p:txBody>
      </p:sp>
    </p:spTree>
    <p:extLst>
      <p:ext uri="{BB962C8B-B14F-4D97-AF65-F5344CB8AC3E}">
        <p14:creationId xmlns:p14="http://schemas.microsoft.com/office/powerpoint/2010/main" val="8569036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关联备案（选填）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pPr>
              <a:lnSpc>
                <a:spcPct val="90000"/>
              </a:lnSpc>
            </a:pPr>
            <a:r>
              <a:rPr lang="zh-CN" altLang="en-US" sz="1700">
                <a:latin typeface="Times New Roman" panose="02020603050405020304" pitchFamily="18" charset="0"/>
              </a:rPr>
              <a:t>与本报关单有关联关系的，同时在业务管理规范方面又要求填报的备案号，填报在电子数据报关单中“关联备案”栏。</a:t>
            </a:r>
          </a:p>
          <a:p>
            <a:pPr>
              <a:lnSpc>
                <a:spcPct val="90000"/>
              </a:lnSpc>
            </a:pPr>
            <a:r>
              <a:rPr lang="zh-CN" altLang="en-US" sz="1700">
                <a:latin typeface="Times New Roman" panose="02020603050405020304" pitchFamily="18" charset="0"/>
              </a:rPr>
              <a:t>提醒注意：</a:t>
            </a:r>
          </a:p>
          <a:p>
            <a:pPr>
              <a:lnSpc>
                <a:spcPct val="90000"/>
              </a:lnSpc>
            </a:pPr>
            <a:r>
              <a:rPr lang="zh-CN" altLang="en-US" sz="1700">
                <a:latin typeface="Times New Roman" panose="02020603050405020304" pitchFamily="18" charset="0"/>
              </a:rPr>
              <a:t>保税间流转货物、加工贸易结转货物及凭</a:t>
            </a:r>
            <a:r>
              <a:rPr lang="en-US" altLang="zh-CN" sz="1700">
                <a:latin typeface="Times New Roman" panose="02020603050405020304" pitchFamily="18" charset="0"/>
              </a:rPr>
              <a:t>《</a:t>
            </a:r>
            <a:r>
              <a:rPr lang="zh-CN" altLang="en-US" sz="1700">
                <a:latin typeface="Times New Roman" panose="02020603050405020304" pitchFamily="18" charset="0"/>
              </a:rPr>
              <a:t>征免税证明</a:t>
            </a:r>
            <a:r>
              <a:rPr lang="en-US" altLang="zh-CN" sz="1700">
                <a:latin typeface="Times New Roman" panose="02020603050405020304" pitchFamily="18" charset="0"/>
              </a:rPr>
              <a:t>》</a:t>
            </a:r>
            <a:r>
              <a:rPr lang="zh-CN" altLang="en-US" sz="1700">
                <a:latin typeface="Times New Roman" panose="02020603050405020304" pitchFamily="18" charset="0"/>
              </a:rPr>
              <a:t>转内销货物，其对应的备案号填报在“关联备案”栏。</a:t>
            </a:r>
          </a:p>
          <a:p>
            <a:pPr>
              <a:lnSpc>
                <a:spcPct val="90000"/>
              </a:lnSpc>
            </a:pPr>
            <a:r>
              <a:rPr lang="zh-CN" altLang="en-US" sz="1700">
                <a:latin typeface="Times New Roman" panose="02020603050405020304" pitchFamily="18" charset="0"/>
              </a:rPr>
              <a:t>减免税货物结转进口（转入），“关联备案”栏填报本次减免税货物结转所申请的</a:t>
            </a:r>
            <a:r>
              <a:rPr lang="en-US" altLang="zh-CN" sz="1700">
                <a:latin typeface="Times New Roman" panose="02020603050405020304" pitchFamily="18" charset="0"/>
              </a:rPr>
              <a:t>《</a:t>
            </a:r>
            <a:r>
              <a:rPr lang="zh-CN" altLang="en-US" sz="1700">
                <a:latin typeface="Times New Roman" panose="02020603050405020304" pitchFamily="18" charset="0"/>
              </a:rPr>
              <a:t>中华人民共和国海关进口减免税货物结转联系函</a:t>
            </a:r>
            <a:r>
              <a:rPr lang="en-US" altLang="zh-CN" sz="1700">
                <a:latin typeface="Times New Roman" panose="02020603050405020304" pitchFamily="18" charset="0"/>
              </a:rPr>
              <a:t>》</a:t>
            </a:r>
            <a:r>
              <a:rPr lang="zh-CN" altLang="en-US" sz="1700">
                <a:latin typeface="Times New Roman" panose="02020603050405020304" pitchFamily="18" charset="0"/>
              </a:rPr>
              <a:t>的编号。</a:t>
            </a:r>
          </a:p>
          <a:p>
            <a:pPr>
              <a:lnSpc>
                <a:spcPct val="90000"/>
              </a:lnSpc>
            </a:pPr>
            <a:r>
              <a:rPr lang="zh-CN" altLang="en-US" sz="1700">
                <a:latin typeface="Times New Roman" panose="02020603050405020304" pitchFamily="18" charset="0"/>
              </a:rPr>
              <a:t>减免税货物结转出口（转出），“关联备案”栏填报与其相对应的进口（转入）报关单“备案号”栏中</a:t>
            </a:r>
            <a:r>
              <a:rPr lang="en-US" altLang="zh-CN" sz="1700">
                <a:latin typeface="Times New Roman" panose="02020603050405020304" pitchFamily="18" charset="0"/>
              </a:rPr>
              <a:t>《</a:t>
            </a:r>
            <a:r>
              <a:rPr lang="zh-CN" altLang="en-US" sz="1700">
                <a:latin typeface="Times New Roman" panose="02020603050405020304" pitchFamily="18" charset="0"/>
              </a:rPr>
              <a:t>征免税证明</a:t>
            </a:r>
            <a:r>
              <a:rPr lang="en-US" altLang="zh-CN" sz="1700">
                <a:latin typeface="Times New Roman" panose="02020603050405020304" pitchFamily="18" charset="0"/>
              </a:rPr>
              <a:t>》</a:t>
            </a:r>
            <a:r>
              <a:rPr lang="zh-CN" altLang="en-US" sz="1700">
                <a:latin typeface="Times New Roman" panose="02020603050405020304" pitchFamily="18" charset="0"/>
              </a:rPr>
              <a:t>的编号。</a:t>
            </a:r>
          </a:p>
          <a:p>
            <a:pPr>
              <a:lnSpc>
                <a:spcPct val="90000"/>
              </a:lnSpc>
            </a:pPr>
            <a:r>
              <a:rPr lang="zh-CN" altLang="en-US" sz="1700">
                <a:latin typeface="Times New Roman" panose="02020603050405020304" pitchFamily="18" charset="0"/>
              </a:rPr>
              <a:t>向香港或者澳门特别行政区出口用于生产香港</a:t>
            </a:r>
            <a:r>
              <a:rPr lang="en-US" altLang="zh-CN" sz="1700">
                <a:latin typeface="Times New Roman" panose="02020603050405020304" pitchFamily="18" charset="0"/>
              </a:rPr>
              <a:t>CEPA</a:t>
            </a:r>
            <a:r>
              <a:rPr lang="zh-CN" altLang="en-US" sz="1700">
                <a:latin typeface="Times New Roman" panose="02020603050405020304" pitchFamily="18" charset="0"/>
              </a:rPr>
              <a:t>或者澳门</a:t>
            </a:r>
            <a:r>
              <a:rPr lang="en-US" altLang="zh-CN" sz="1700">
                <a:latin typeface="Times New Roman" panose="02020603050405020304" pitchFamily="18" charset="0"/>
              </a:rPr>
              <a:t>CEPA</a:t>
            </a:r>
            <a:r>
              <a:rPr lang="zh-CN" altLang="en-US" sz="1700">
                <a:latin typeface="Times New Roman" panose="02020603050405020304" pitchFamily="18" charset="0"/>
              </a:rPr>
              <a:t>项下货物的原材料时，香港或澳门生产厂商在香港工贸署或者澳门经济局登记备案的有关备案号填报在“关联备案”栏。</a:t>
            </a:r>
            <a:endParaRPr lang="en-US" altLang="zh-CN" sz="1700">
              <a:latin typeface="Times New Roman" panose="02020603050405020304" pitchFamily="18" charset="0"/>
            </a:endParaRPr>
          </a:p>
          <a:p>
            <a:pPr>
              <a:lnSpc>
                <a:spcPct val="90000"/>
              </a:lnSpc>
            </a:pPr>
            <a:r>
              <a:rPr lang="zh-CN" altLang="en-US" sz="1700">
                <a:latin typeface="Times New Roman" panose="02020603050405020304" pitchFamily="18" charset="0"/>
              </a:rPr>
              <a:t>该项目为原报关项目的“关联备案”，录入要求无变化。</a:t>
            </a:r>
          </a:p>
        </p:txBody>
      </p:sp>
    </p:spTree>
    <p:extLst>
      <p:ext uri="{BB962C8B-B14F-4D97-AF65-F5344CB8AC3E}">
        <p14:creationId xmlns:p14="http://schemas.microsoft.com/office/powerpoint/2010/main" val="10567576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dirty="0">
                <a:solidFill>
                  <a:srgbClr val="FFFFFF"/>
                </a:solidFill>
              </a:rPr>
              <a:t>备案序号（选填）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pPr>
              <a:lnSpc>
                <a:spcPct val="90000"/>
              </a:lnSpc>
            </a:pPr>
            <a:r>
              <a:rPr lang="zh-CN" altLang="en-US" sz="1400" dirty="0">
                <a:latin typeface="Times New Roman" panose="02020603050405020304" pitchFamily="18" charset="0"/>
              </a:rPr>
              <a:t>填报专用于加工贸易及保税、减免税等已备案、审批的货物，填报和打印该项货物在</a:t>
            </a:r>
            <a:r>
              <a:rPr lang="en-US" altLang="zh-CN" sz="1400" dirty="0">
                <a:latin typeface="Times New Roman" panose="02020603050405020304" pitchFamily="18" charset="0"/>
              </a:rPr>
              <a:t>《</a:t>
            </a:r>
            <a:r>
              <a:rPr lang="zh-CN" altLang="en-US" sz="1400" dirty="0">
                <a:latin typeface="Times New Roman" panose="02020603050405020304" pitchFamily="18" charset="0"/>
              </a:rPr>
              <a:t>加工贸易手册</a:t>
            </a:r>
            <a:r>
              <a:rPr lang="en-US" altLang="zh-CN" sz="1400" dirty="0">
                <a:latin typeface="Times New Roman" panose="02020603050405020304" pitchFamily="18" charset="0"/>
              </a:rPr>
              <a:t>》</a:t>
            </a:r>
            <a:r>
              <a:rPr lang="zh-CN" altLang="en-US" sz="1400" dirty="0">
                <a:latin typeface="Times New Roman" panose="02020603050405020304" pitchFamily="18" charset="0"/>
              </a:rPr>
              <a:t>或</a:t>
            </a:r>
            <a:r>
              <a:rPr lang="en-US" altLang="zh-CN" sz="1400" dirty="0">
                <a:latin typeface="Times New Roman" panose="02020603050405020304" pitchFamily="18" charset="0"/>
              </a:rPr>
              <a:t>《</a:t>
            </a:r>
            <a:r>
              <a:rPr lang="zh-CN" altLang="en-US" sz="1400" dirty="0">
                <a:latin typeface="Times New Roman" panose="02020603050405020304" pitchFamily="18" charset="0"/>
              </a:rPr>
              <a:t>征免税证明</a:t>
            </a:r>
            <a:r>
              <a:rPr lang="en-US" altLang="zh-CN" sz="1400" dirty="0">
                <a:latin typeface="Times New Roman" panose="02020603050405020304" pitchFamily="18" charset="0"/>
              </a:rPr>
              <a:t>》</a:t>
            </a:r>
            <a:r>
              <a:rPr lang="zh-CN" altLang="en-US" sz="1400" dirty="0">
                <a:latin typeface="Times New Roman" panose="02020603050405020304" pitchFamily="18" charset="0"/>
              </a:rPr>
              <a:t>等备案、审批单证中的顺序编号。有关优惠贸易协定项下报关单填制要求按照海关总署相关规定执行。</a:t>
            </a:r>
          </a:p>
          <a:p>
            <a:pPr>
              <a:lnSpc>
                <a:spcPct val="90000"/>
              </a:lnSpc>
            </a:pPr>
            <a:r>
              <a:rPr lang="zh-CN" altLang="en-US" sz="1400" dirty="0">
                <a:latin typeface="Times New Roman" panose="02020603050405020304" pitchFamily="18" charset="0"/>
              </a:rPr>
              <a:t>提醒注意：</a:t>
            </a:r>
          </a:p>
          <a:p>
            <a:pPr>
              <a:lnSpc>
                <a:spcPct val="90000"/>
              </a:lnSpc>
            </a:pPr>
            <a:r>
              <a:rPr lang="zh-CN" altLang="en-US" sz="1400" dirty="0">
                <a:latin typeface="Times New Roman" panose="02020603050405020304" pitchFamily="18" charset="0"/>
              </a:rPr>
              <a:t>（一）深加工结转货物，分别按照</a:t>
            </a:r>
            <a:r>
              <a:rPr lang="en-US" altLang="zh-CN" sz="1400" dirty="0">
                <a:latin typeface="Times New Roman" panose="02020603050405020304" pitchFamily="18" charset="0"/>
              </a:rPr>
              <a:t>《</a:t>
            </a:r>
            <a:r>
              <a:rPr lang="zh-CN" altLang="en-US" sz="1400" dirty="0">
                <a:latin typeface="Times New Roman" panose="02020603050405020304" pitchFamily="18" charset="0"/>
              </a:rPr>
              <a:t>加工贸易手册</a:t>
            </a:r>
            <a:r>
              <a:rPr lang="en-US" altLang="zh-CN" sz="1400" dirty="0">
                <a:latin typeface="Times New Roman" panose="02020603050405020304" pitchFamily="18" charset="0"/>
              </a:rPr>
              <a:t>》</a:t>
            </a:r>
            <a:r>
              <a:rPr lang="zh-CN" altLang="en-US" sz="1400" dirty="0">
                <a:latin typeface="Times New Roman" panose="02020603050405020304" pitchFamily="18" charset="0"/>
              </a:rPr>
              <a:t>中的进口料件项号和出口成品项号填报。</a:t>
            </a:r>
          </a:p>
          <a:p>
            <a:pPr>
              <a:lnSpc>
                <a:spcPct val="90000"/>
              </a:lnSpc>
            </a:pPr>
            <a:r>
              <a:rPr lang="zh-CN" altLang="en-US" sz="1400" dirty="0">
                <a:latin typeface="Times New Roman" panose="02020603050405020304" pitchFamily="18" charset="0"/>
              </a:rPr>
              <a:t>（二）料件结转货物（包括料件、制成品和未完成品折料），出口报关单按照转出</a:t>
            </a:r>
            <a:r>
              <a:rPr lang="en-US" altLang="zh-CN" sz="1400" dirty="0">
                <a:latin typeface="Times New Roman" panose="02020603050405020304" pitchFamily="18" charset="0"/>
              </a:rPr>
              <a:t>《</a:t>
            </a:r>
            <a:r>
              <a:rPr lang="zh-CN" altLang="en-US" sz="1400" dirty="0">
                <a:latin typeface="Times New Roman" panose="02020603050405020304" pitchFamily="18" charset="0"/>
              </a:rPr>
              <a:t>加工贸易手册</a:t>
            </a:r>
            <a:r>
              <a:rPr lang="en-US" altLang="zh-CN" sz="1400" dirty="0">
                <a:latin typeface="Times New Roman" panose="02020603050405020304" pitchFamily="18" charset="0"/>
              </a:rPr>
              <a:t>》</a:t>
            </a:r>
            <a:r>
              <a:rPr lang="zh-CN" altLang="en-US" sz="1400" dirty="0">
                <a:latin typeface="Times New Roman" panose="02020603050405020304" pitchFamily="18" charset="0"/>
              </a:rPr>
              <a:t>中进口料件的项号填报；进口报关单按照转进</a:t>
            </a:r>
            <a:r>
              <a:rPr lang="en-US" altLang="zh-CN" sz="1400" dirty="0">
                <a:latin typeface="Times New Roman" panose="02020603050405020304" pitchFamily="18" charset="0"/>
              </a:rPr>
              <a:t>《</a:t>
            </a:r>
            <a:r>
              <a:rPr lang="zh-CN" altLang="en-US" sz="1400" dirty="0">
                <a:latin typeface="Times New Roman" panose="02020603050405020304" pitchFamily="18" charset="0"/>
              </a:rPr>
              <a:t>加工贸易手册</a:t>
            </a:r>
            <a:r>
              <a:rPr lang="en-US" altLang="zh-CN" sz="1400" dirty="0">
                <a:latin typeface="Times New Roman" panose="02020603050405020304" pitchFamily="18" charset="0"/>
              </a:rPr>
              <a:t>》</a:t>
            </a:r>
            <a:r>
              <a:rPr lang="zh-CN" altLang="en-US" sz="1400" dirty="0">
                <a:latin typeface="Times New Roman" panose="02020603050405020304" pitchFamily="18" charset="0"/>
              </a:rPr>
              <a:t>中进口料件的项号填报。</a:t>
            </a:r>
          </a:p>
          <a:p>
            <a:pPr>
              <a:lnSpc>
                <a:spcPct val="90000"/>
              </a:lnSpc>
            </a:pPr>
            <a:r>
              <a:rPr lang="zh-CN" altLang="en-US" sz="1400" dirty="0">
                <a:latin typeface="Times New Roman" panose="02020603050405020304" pitchFamily="18" charset="0"/>
              </a:rPr>
              <a:t>（三）料件复出货物（包括料件、边角料），出口报关单按照</a:t>
            </a:r>
            <a:r>
              <a:rPr lang="en-US" altLang="zh-CN" sz="1400" dirty="0">
                <a:latin typeface="Times New Roman" panose="02020603050405020304" pitchFamily="18" charset="0"/>
              </a:rPr>
              <a:t>《</a:t>
            </a:r>
            <a:r>
              <a:rPr lang="zh-CN" altLang="en-US" sz="1400" dirty="0">
                <a:latin typeface="Times New Roman" panose="02020603050405020304" pitchFamily="18" charset="0"/>
              </a:rPr>
              <a:t>加工贸易手册</a:t>
            </a:r>
            <a:r>
              <a:rPr lang="en-US" altLang="zh-CN" sz="1400" dirty="0">
                <a:latin typeface="Times New Roman" panose="02020603050405020304" pitchFamily="18" charset="0"/>
              </a:rPr>
              <a:t>》</a:t>
            </a:r>
            <a:r>
              <a:rPr lang="zh-CN" altLang="en-US" sz="1400" dirty="0">
                <a:latin typeface="Times New Roman" panose="02020603050405020304" pitchFamily="18" charset="0"/>
              </a:rPr>
              <a:t>中进口料件的项号填报；如边角料对应一个以上料件项号时，填报主要料件项号。料件退换货物（包括料件、不包括未完成品），进出口报关单按照</a:t>
            </a:r>
            <a:r>
              <a:rPr lang="en-US" altLang="zh-CN" sz="1400" dirty="0">
                <a:latin typeface="Times New Roman" panose="02020603050405020304" pitchFamily="18" charset="0"/>
              </a:rPr>
              <a:t>《</a:t>
            </a:r>
            <a:r>
              <a:rPr lang="zh-CN" altLang="en-US" sz="1400" dirty="0">
                <a:latin typeface="Times New Roman" panose="02020603050405020304" pitchFamily="18" charset="0"/>
              </a:rPr>
              <a:t>加工贸易手册</a:t>
            </a:r>
            <a:r>
              <a:rPr lang="en-US" altLang="zh-CN" sz="1400" dirty="0">
                <a:latin typeface="Times New Roman" panose="02020603050405020304" pitchFamily="18" charset="0"/>
              </a:rPr>
              <a:t>》</a:t>
            </a:r>
            <a:r>
              <a:rPr lang="zh-CN" altLang="en-US" sz="1400" dirty="0">
                <a:latin typeface="Times New Roman" panose="02020603050405020304" pitchFamily="18" charset="0"/>
              </a:rPr>
              <a:t>中进口料件的项号填报。</a:t>
            </a:r>
          </a:p>
          <a:p>
            <a:pPr>
              <a:lnSpc>
                <a:spcPct val="90000"/>
              </a:lnSpc>
            </a:pPr>
            <a:r>
              <a:rPr lang="zh-CN" altLang="en-US" sz="1400" dirty="0">
                <a:latin typeface="Times New Roman" panose="02020603050405020304" pitchFamily="18" charset="0"/>
              </a:rPr>
              <a:t>（四）成品退换货物，退运进境报关单和复运出境报关单按照</a:t>
            </a:r>
            <a:r>
              <a:rPr lang="en-US" altLang="zh-CN" sz="1400" dirty="0">
                <a:latin typeface="Times New Roman" panose="02020603050405020304" pitchFamily="18" charset="0"/>
              </a:rPr>
              <a:t>《</a:t>
            </a:r>
            <a:r>
              <a:rPr lang="zh-CN" altLang="en-US" sz="1400" dirty="0">
                <a:latin typeface="Times New Roman" panose="02020603050405020304" pitchFamily="18" charset="0"/>
              </a:rPr>
              <a:t>加工贸易手册</a:t>
            </a:r>
            <a:r>
              <a:rPr lang="en-US" altLang="zh-CN" sz="1400" dirty="0">
                <a:latin typeface="Times New Roman" panose="02020603050405020304" pitchFamily="18" charset="0"/>
              </a:rPr>
              <a:t>》</a:t>
            </a:r>
            <a:r>
              <a:rPr lang="zh-CN" altLang="en-US" sz="1400" dirty="0">
                <a:latin typeface="Times New Roman" panose="02020603050405020304" pitchFamily="18" charset="0"/>
              </a:rPr>
              <a:t>原出口成品的项号填报。</a:t>
            </a:r>
          </a:p>
          <a:p>
            <a:pPr>
              <a:lnSpc>
                <a:spcPct val="90000"/>
              </a:lnSpc>
            </a:pPr>
            <a:r>
              <a:rPr lang="zh-CN" altLang="en-US" sz="1400" dirty="0">
                <a:latin typeface="Times New Roman" panose="02020603050405020304" pitchFamily="18" charset="0"/>
              </a:rPr>
              <a:t>（五）加工贸易料件转内销货物（以及按料件办理进口手续的转内销制成品、残次品、未完成品）填制进口报关单，填报</a:t>
            </a:r>
            <a:r>
              <a:rPr lang="en-US" altLang="zh-CN" sz="1400" dirty="0">
                <a:latin typeface="Times New Roman" panose="02020603050405020304" pitchFamily="18" charset="0"/>
              </a:rPr>
              <a:t>《</a:t>
            </a:r>
            <a:r>
              <a:rPr lang="zh-CN" altLang="en-US" sz="1400" dirty="0">
                <a:latin typeface="Times New Roman" panose="02020603050405020304" pitchFamily="18" charset="0"/>
              </a:rPr>
              <a:t>加工贸易手册</a:t>
            </a:r>
            <a:r>
              <a:rPr lang="en-US" altLang="zh-CN" sz="1400" dirty="0">
                <a:latin typeface="Times New Roman" panose="02020603050405020304" pitchFamily="18" charset="0"/>
              </a:rPr>
              <a:t>》</a:t>
            </a:r>
            <a:r>
              <a:rPr lang="zh-CN" altLang="en-US" sz="1400" dirty="0">
                <a:latin typeface="Times New Roman" panose="02020603050405020304" pitchFamily="18" charset="0"/>
              </a:rPr>
              <a:t>进口料件的项号；加工贸易边角料、副产品内销，填报</a:t>
            </a:r>
            <a:r>
              <a:rPr lang="en-US" altLang="zh-CN" sz="1400" dirty="0">
                <a:latin typeface="Times New Roman" panose="02020603050405020304" pitchFamily="18" charset="0"/>
              </a:rPr>
              <a:t>《</a:t>
            </a:r>
            <a:r>
              <a:rPr lang="zh-CN" altLang="en-US" sz="1400" dirty="0">
                <a:latin typeface="Times New Roman" panose="02020603050405020304" pitchFamily="18" charset="0"/>
              </a:rPr>
              <a:t>加工贸易手册</a:t>
            </a:r>
            <a:r>
              <a:rPr lang="en-US" altLang="zh-CN" sz="1400" dirty="0">
                <a:latin typeface="Times New Roman" panose="02020603050405020304" pitchFamily="18" charset="0"/>
              </a:rPr>
              <a:t>》</a:t>
            </a:r>
            <a:r>
              <a:rPr lang="zh-CN" altLang="en-US" sz="1400" dirty="0">
                <a:latin typeface="Times New Roman" panose="02020603050405020304" pitchFamily="18" charset="0"/>
              </a:rPr>
              <a:t>中对应的进口料件项号。如边角料或副产品对应一个以上料件项号时，填报主要料件项号。</a:t>
            </a:r>
          </a:p>
        </p:txBody>
      </p:sp>
    </p:spTree>
    <p:extLst>
      <p:ext uri="{BB962C8B-B14F-4D97-AF65-F5344CB8AC3E}">
        <p14:creationId xmlns:p14="http://schemas.microsoft.com/office/powerpoint/2010/main" val="13168295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备案序号（选填）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pPr>
              <a:lnSpc>
                <a:spcPct val="90000"/>
              </a:lnSpc>
            </a:pPr>
            <a:r>
              <a:rPr lang="zh-CN" altLang="en-US" sz="1900" dirty="0">
                <a:latin typeface="Times New Roman" panose="02020603050405020304" pitchFamily="18" charset="0"/>
              </a:rPr>
              <a:t>（六）加工贸易成品凭</a:t>
            </a:r>
            <a:r>
              <a:rPr lang="en-US" altLang="zh-CN" sz="1900" dirty="0">
                <a:latin typeface="Times New Roman" panose="02020603050405020304" pitchFamily="18" charset="0"/>
              </a:rPr>
              <a:t>《</a:t>
            </a:r>
            <a:r>
              <a:rPr lang="zh-CN" altLang="en-US" sz="1900" dirty="0">
                <a:latin typeface="Times New Roman" panose="02020603050405020304" pitchFamily="18" charset="0"/>
              </a:rPr>
              <a:t>征免税证明</a:t>
            </a:r>
            <a:r>
              <a:rPr lang="en-US" altLang="zh-CN" sz="1900" dirty="0">
                <a:latin typeface="Times New Roman" panose="02020603050405020304" pitchFamily="18" charset="0"/>
              </a:rPr>
              <a:t>》</a:t>
            </a:r>
            <a:r>
              <a:rPr lang="zh-CN" altLang="en-US" sz="1900" dirty="0">
                <a:latin typeface="Times New Roman" panose="02020603050405020304" pitchFamily="18" charset="0"/>
              </a:rPr>
              <a:t>转为减免税货物进口的，应先办理进口报关手续。进口报关单填报</a:t>
            </a:r>
            <a:r>
              <a:rPr lang="en-US" altLang="zh-CN" sz="1900" dirty="0">
                <a:latin typeface="Times New Roman" panose="02020603050405020304" pitchFamily="18" charset="0"/>
              </a:rPr>
              <a:t>《</a:t>
            </a:r>
            <a:r>
              <a:rPr lang="zh-CN" altLang="en-US" sz="1900" dirty="0">
                <a:latin typeface="Times New Roman" panose="02020603050405020304" pitchFamily="18" charset="0"/>
              </a:rPr>
              <a:t>征免税证明</a:t>
            </a:r>
            <a:r>
              <a:rPr lang="en-US" altLang="zh-CN" sz="1900" dirty="0">
                <a:latin typeface="Times New Roman" panose="02020603050405020304" pitchFamily="18" charset="0"/>
              </a:rPr>
              <a:t>》</a:t>
            </a:r>
            <a:r>
              <a:rPr lang="zh-CN" altLang="en-US" sz="1900" dirty="0">
                <a:latin typeface="Times New Roman" panose="02020603050405020304" pitchFamily="18" charset="0"/>
              </a:rPr>
              <a:t>中的项号，出口报关单填报</a:t>
            </a:r>
            <a:r>
              <a:rPr lang="en-US" altLang="zh-CN" sz="1900" dirty="0">
                <a:latin typeface="Times New Roman" panose="02020603050405020304" pitchFamily="18" charset="0"/>
              </a:rPr>
              <a:t>《</a:t>
            </a:r>
            <a:r>
              <a:rPr lang="zh-CN" altLang="en-US" sz="1900" dirty="0">
                <a:latin typeface="Times New Roman" panose="02020603050405020304" pitchFamily="18" charset="0"/>
              </a:rPr>
              <a:t>加工贸易手册</a:t>
            </a:r>
            <a:r>
              <a:rPr lang="en-US" altLang="zh-CN" sz="1900" dirty="0">
                <a:latin typeface="Times New Roman" panose="02020603050405020304" pitchFamily="18" charset="0"/>
              </a:rPr>
              <a:t>》</a:t>
            </a:r>
            <a:r>
              <a:rPr lang="zh-CN" altLang="en-US" sz="1900" dirty="0">
                <a:latin typeface="Times New Roman" panose="02020603050405020304" pitchFamily="18" charset="0"/>
              </a:rPr>
              <a:t>原出口成品项号，进、出口报关单货物数量应一致。</a:t>
            </a:r>
          </a:p>
          <a:p>
            <a:pPr>
              <a:lnSpc>
                <a:spcPct val="90000"/>
              </a:lnSpc>
            </a:pPr>
            <a:r>
              <a:rPr lang="zh-CN" altLang="en-US" sz="1900" dirty="0">
                <a:latin typeface="Times New Roman" panose="02020603050405020304" pitchFamily="18" charset="0"/>
              </a:rPr>
              <a:t>（七）加工贸易货物销毁，填报</a:t>
            </a:r>
            <a:r>
              <a:rPr lang="en-US" altLang="zh-CN" sz="1900" dirty="0">
                <a:latin typeface="Times New Roman" panose="02020603050405020304" pitchFamily="18" charset="0"/>
              </a:rPr>
              <a:t>《</a:t>
            </a:r>
            <a:r>
              <a:rPr lang="zh-CN" altLang="en-US" sz="1900" dirty="0">
                <a:latin typeface="Times New Roman" panose="02020603050405020304" pitchFamily="18" charset="0"/>
              </a:rPr>
              <a:t>加工贸易手册</a:t>
            </a:r>
            <a:r>
              <a:rPr lang="en-US" altLang="zh-CN" sz="1900" dirty="0">
                <a:latin typeface="Times New Roman" panose="02020603050405020304" pitchFamily="18" charset="0"/>
              </a:rPr>
              <a:t>》</a:t>
            </a:r>
            <a:r>
              <a:rPr lang="zh-CN" altLang="en-US" sz="1900" dirty="0">
                <a:latin typeface="Times New Roman" panose="02020603050405020304" pitchFamily="18" charset="0"/>
              </a:rPr>
              <a:t>中相应的进口料件项号。</a:t>
            </a:r>
          </a:p>
          <a:p>
            <a:pPr>
              <a:lnSpc>
                <a:spcPct val="90000"/>
              </a:lnSpc>
            </a:pPr>
            <a:r>
              <a:rPr lang="zh-CN" altLang="en-US" sz="1900" dirty="0">
                <a:latin typeface="Times New Roman" panose="02020603050405020304" pitchFamily="18" charset="0"/>
              </a:rPr>
              <a:t>（八）加工贸易副产品退运出口、结转出口，填报</a:t>
            </a:r>
            <a:r>
              <a:rPr lang="en-US" altLang="zh-CN" sz="1900" dirty="0">
                <a:latin typeface="Times New Roman" panose="02020603050405020304" pitchFamily="18" charset="0"/>
              </a:rPr>
              <a:t>《</a:t>
            </a:r>
            <a:r>
              <a:rPr lang="zh-CN" altLang="en-US" sz="1900" dirty="0">
                <a:latin typeface="Times New Roman" panose="02020603050405020304" pitchFamily="18" charset="0"/>
              </a:rPr>
              <a:t>加工贸易手册</a:t>
            </a:r>
            <a:r>
              <a:rPr lang="en-US" altLang="zh-CN" sz="1900" dirty="0">
                <a:latin typeface="Times New Roman" panose="02020603050405020304" pitchFamily="18" charset="0"/>
              </a:rPr>
              <a:t>》</a:t>
            </a:r>
            <a:r>
              <a:rPr lang="zh-CN" altLang="en-US" sz="1900" dirty="0">
                <a:latin typeface="Times New Roman" panose="02020603050405020304" pitchFamily="18" charset="0"/>
              </a:rPr>
              <a:t>中新增成品的出口项号。</a:t>
            </a:r>
          </a:p>
          <a:p>
            <a:pPr>
              <a:lnSpc>
                <a:spcPct val="90000"/>
              </a:lnSpc>
            </a:pPr>
            <a:r>
              <a:rPr lang="zh-CN" altLang="en-US" sz="1900" dirty="0">
                <a:latin typeface="Times New Roman" panose="02020603050405020304" pitchFamily="18" charset="0"/>
              </a:rPr>
              <a:t>（九）经海关批准实行加工贸易联网监管的企业，按海关联网监管要求，企业需申报报关清单的，应在向海关申报进出口（包括形式进出口）报关单前，向海关申报“清单”。一份报关清单对应一份报关单，报关单上的商品由报关清单归并而得。加工贸易电子账册报关单中项号、品名、规格等栏目的填制规范比照</a:t>
            </a:r>
            <a:r>
              <a:rPr lang="en-US" altLang="zh-CN" sz="1900" dirty="0">
                <a:latin typeface="Times New Roman" panose="02020603050405020304" pitchFamily="18" charset="0"/>
              </a:rPr>
              <a:t>《</a:t>
            </a:r>
            <a:r>
              <a:rPr lang="zh-CN" altLang="en-US" sz="1900" dirty="0">
                <a:latin typeface="Times New Roman" panose="02020603050405020304" pitchFamily="18" charset="0"/>
              </a:rPr>
              <a:t>加工贸易手册</a:t>
            </a:r>
            <a:r>
              <a:rPr lang="en-US" altLang="zh-CN" sz="1900" dirty="0">
                <a:latin typeface="Times New Roman" panose="02020603050405020304" pitchFamily="18" charset="0"/>
              </a:rPr>
              <a:t>》</a:t>
            </a:r>
            <a:r>
              <a:rPr lang="zh-CN" altLang="en-US" sz="1900" dirty="0">
                <a:latin typeface="Times New Roman" panose="02020603050405020304" pitchFamily="18" charset="0"/>
              </a:rPr>
              <a:t>。</a:t>
            </a:r>
            <a:endParaRPr lang="en-US" altLang="zh-CN" sz="1900" dirty="0">
              <a:latin typeface="Times New Roman" panose="02020603050405020304" pitchFamily="18" charset="0"/>
            </a:endParaRPr>
          </a:p>
          <a:p>
            <a:pPr>
              <a:lnSpc>
                <a:spcPct val="90000"/>
              </a:lnSpc>
            </a:pPr>
            <a:r>
              <a:rPr lang="zh-CN" altLang="en-US" sz="1900" dirty="0">
                <a:latin typeface="Times New Roman" panose="02020603050405020304" pitchFamily="18" charset="0"/>
              </a:rPr>
              <a:t>该项目为原报关项目的“备案序号”，录入要求无变化。</a:t>
            </a:r>
          </a:p>
        </p:txBody>
      </p:sp>
    </p:spTree>
    <p:extLst>
      <p:ext uri="{BB962C8B-B14F-4D97-AF65-F5344CB8AC3E}">
        <p14:creationId xmlns:p14="http://schemas.microsoft.com/office/powerpoint/2010/main" val="1774319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dirty="0">
                <a:solidFill>
                  <a:srgbClr val="FFFFFF"/>
                </a:solidFill>
              </a:rPr>
              <a:t>报关单类型（必填）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r>
              <a:rPr lang="zh-CN" altLang="en-US" sz="2000">
                <a:latin typeface="Times New Roman" panose="02020603050405020304" pitchFamily="18" charset="0"/>
              </a:rPr>
              <a:t>有纸报关选择“</a:t>
            </a:r>
            <a:r>
              <a:rPr lang="en-US" altLang="zh-CN" sz="2000">
                <a:latin typeface="Times New Roman" panose="02020603050405020304" pitchFamily="18" charset="0"/>
              </a:rPr>
              <a:t>0-</a:t>
            </a:r>
            <a:r>
              <a:rPr lang="zh-CN" altLang="en-US" sz="2000">
                <a:latin typeface="Times New Roman" panose="02020603050405020304" pitchFamily="18" charset="0"/>
              </a:rPr>
              <a:t>有纸报关”；</a:t>
            </a:r>
            <a:endParaRPr lang="en-US" altLang="zh-CN" sz="2000">
              <a:latin typeface="Times New Roman" panose="02020603050405020304" pitchFamily="18" charset="0"/>
            </a:endParaRPr>
          </a:p>
          <a:p>
            <a:r>
              <a:rPr lang="zh-CN" altLang="en-US" sz="2000">
                <a:latin typeface="Times New Roman" panose="02020603050405020304" pitchFamily="18" charset="0"/>
              </a:rPr>
              <a:t>有纸带清单报关选择“</a:t>
            </a:r>
            <a:r>
              <a:rPr lang="en-US" altLang="zh-CN" sz="2000">
                <a:latin typeface="Times New Roman" panose="02020603050405020304" pitchFamily="18" charset="0"/>
              </a:rPr>
              <a:t>L-</a:t>
            </a:r>
            <a:r>
              <a:rPr lang="zh-CN" altLang="en-US" sz="2000">
                <a:latin typeface="Times New Roman" panose="02020603050405020304" pitchFamily="18" charset="0"/>
              </a:rPr>
              <a:t>有纸带清单报关”；</a:t>
            </a:r>
            <a:endParaRPr lang="en-US" altLang="zh-CN" sz="2000">
              <a:latin typeface="Times New Roman" panose="02020603050405020304" pitchFamily="18" charset="0"/>
            </a:endParaRPr>
          </a:p>
          <a:p>
            <a:r>
              <a:rPr lang="zh-CN" altLang="en-US" sz="2000">
                <a:latin typeface="Times New Roman" panose="02020603050405020304" pitchFamily="18" charset="0"/>
              </a:rPr>
              <a:t>无纸带清单报关选择“</a:t>
            </a:r>
            <a:r>
              <a:rPr lang="en-US" altLang="zh-CN" sz="2000">
                <a:latin typeface="Times New Roman" panose="02020603050405020304" pitchFamily="18" charset="0"/>
              </a:rPr>
              <a:t>D-</a:t>
            </a:r>
            <a:r>
              <a:rPr lang="zh-CN" altLang="en-US" sz="2000">
                <a:latin typeface="Times New Roman" panose="02020603050405020304" pitchFamily="18" charset="0"/>
              </a:rPr>
              <a:t>无纸带清单报”；</a:t>
            </a:r>
            <a:endParaRPr lang="en-US" altLang="zh-CN" sz="2000">
              <a:latin typeface="Times New Roman" panose="02020603050405020304" pitchFamily="18" charset="0"/>
            </a:endParaRPr>
          </a:p>
          <a:p>
            <a:r>
              <a:rPr lang="zh-CN" altLang="en-US" sz="2000">
                <a:latin typeface="Times New Roman" panose="02020603050405020304" pitchFamily="18" charset="0"/>
              </a:rPr>
              <a:t>通关无纸化选择“</a:t>
            </a:r>
            <a:r>
              <a:rPr lang="en-US" altLang="zh-CN" sz="2000">
                <a:latin typeface="Times New Roman" panose="02020603050405020304" pitchFamily="18" charset="0"/>
              </a:rPr>
              <a:t>M-</a:t>
            </a:r>
            <a:r>
              <a:rPr lang="zh-CN" altLang="en-US" sz="2000">
                <a:latin typeface="Times New Roman" panose="02020603050405020304" pitchFamily="18" charset="0"/>
              </a:rPr>
              <a:t>通关无纸化”。</a:t>
            </a:r>
          </a:p>
          <a:p>
            <a:r>
              <a:rPr lang="zh-CN" altLang="en-US" sz="2000">
                <a:latin typeface="Times New Roman" panose="02020603050405020304" pitchFamily="18" charset="0"/>
              </a:rPr>
              <a:t>该项目为原报关项目的“报关单类型”。</a:t>
            </a:r>
          </a:p>
        </p:txBody>
      </p:sp>
    </p:spTree>
    <p:extLst>
      <p:ext uri="{BB962C8B-B14F-4D97-AF65-F5344CB8AC3E}">
        <p14:creationId xmlns:p14="http://schemas.microsoft.com/office/powerpoint/2010/main" val="349145621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特殊关系确认（选填）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r>
              <a:rPr lang="zh-CN" altLang="en-US" sz="2000">
                <a:latin typeface="Times New Roman" panose="02020603050405020304" pitchFamily="18" charset="0"/>
              </a:rPr>
              <a:t>根据</a:t>
            </a:r>
            <a:r>
              <a:rPr lang="en-US" altLang="zh-CN" sz="2000">
                <a:latin typeface="Times New Roman" panose="02020603050405020304" pitchFamily="18" charset="0"/>
              </a:rPr>
              <a:t>《</a:t>
            </a:r>
            <a:r>
              <a:rPr lang="zh-CN" altLang="en-US" sz="2000">
                <a:latin typeface="Times New Roman" panose="02020603050405020304" pitchFamily="18" charset="0"/>
              </a:rPr>
              <a:t>中华人民共和国海关审定进出口货物完税价格办法</a:t>
            </a:r>
            <a:r>
              <a:rPr lang="en-US" altLang="zh-CN" sz="2000">
                <a:latin typeface="Times New Roman" panose="02020603050405020304" pitchFamily="18" charset="0"/>
              </a:rPr>
              <a:t>》</a:t>
            </a:r>
            <a:r>
              <a:rPr lang="zh-CN" altLang="en-US" sz="2000">
                <a:latin typeface="Times New Roman" panose="02020603050405020304" pitchFamily="18" charset="0"/>
              </a:rPr>
              <a:t>（以下简称</a:t>
            </a:r>
            <a:r>
              <a:rPr lang="en-US" altLang="zh-CN" sz="2000">
                <a:latin typeface="Times New Roman" panose="02020603050405020304" pitchFamily="18" charset="0"/>
              </a:rPr>
              <a:t>《</a:t>
            </a:r>
            <a:r>
              <a:rPr lang="zh-CN" altLang="en-US" sz="2000">
                <a:latin typeface="Times New Roman" panose="02020603050405020304" pitchFamily="18" charset="0"/>
              </a:rPr>
              <a:t>审价办法</a:t>
            </a:r>
            <a:r>
              <a:rPr lang="en-US" altLang="zh-CN" sz="2000">
                <a:latin typeface="Times New Roman" panose="02020603050405020304" pitchFamily="18" charset="0"/>
              </a:rPr>
              <a:t>》</a:t>
            </a:r>
            <a:r>
              <a:rPr lang="zh-CN" altLang="en-US" sz="2000">
                <a:latin typeface="Times New Roman" panose="02020603050405020304" pitchFamily="18" charset="0"/>
              </a:rPr>
              <a:t>）第十六条，填报确认进出口行为中买卖双方是否存在特殊关系，有下列情形之一的，应当认为买卖双方存在特殊关系，应在下拉菜单中选择 “</a:t>
            </a:r>
            <a:r>
              <a:rPr lang="en-US" altLang="zh-CN" sz="2000">
                <a:latin typeface="Times New Roman" panose="02020603050405020304" pitchFamily="18" charset="0"/>
              </a:rPr>
              <a:t>1-</a:t>
            </a:r>
            <a:r>
              <a:rPr lang="zh-CN" altLang="en-US" sz="2000">
                <a:latin typeface="Times New Roman" panose="02020603050405020304" pitchFamily="18" charset="0"/>
              </a:rPr>
              <a:t>是”，反之则选择“</a:t>
            </a:r>
            <a:r>
              <a:rPr lang="en-US" altLang="zh-CN" sz="2000">
                <a:latin typeface="Times New Roman" panose="02020603050405020304" pitchFamily="18" charset="0"/>
              </a:rPr>
              <a:t>0-</a:t>
            </a:r>
            <a:r>
              <a:rPr lang="zh-CN" altLang="en-US" sz="2000">
                <a:latin typeface="Times New Roman" panose="02020603050405020304" pitchFamily="18" charset="0"/>
              </a:rPr>
              <a:t>否”：</a:t>
            </a:r>
          </a:p>
          <a:p>
            <a:r>
              <a:rPr lang="zh-CN" altLang="en-US" sz="2000">
                <a:latin typeface="Times New Roman" panose="02020603050405020304" pitchFamily="18" charset="0"/>
              </a:rPr>
              <a:t>（一）买卖双方为同一家族成员的。</a:t>
            </a:r>
          </a:p>
          <a:p>
            <a:r>
              <a:rPr lang="zh-CN" altLang="en-US" sz="2000">
                <a:latin typeface="Times New Roman" panose="02020603050405020304" pitchFamily="18" charset="0"/>
              </a:rPr>
              <a:t>（二）买卖双方互为商业上的高级职员或者董事的。</a:t>
            </a:r>
          </a:p>
          <a:p>
            <a:r>
              <a:rPr lang="zh-CN" altLang="en-US" sz="2000">
                <a:latin typeface="Times New Roman" panose="02020603050405020304" pitchFamily="18" charset="0"/>
              </a:rPr>
              <a:t>（三）一方直接或者间接地受另一方控制的。</a:t>
            </a:r>
          </a:p>
          <a:p>
            <a:r>
              <a:rPr lang="zh-CN" altLang="en-US" sz="2000">
                <a:latin typeface="Times New Roman" panose="02020603050405020304" pitchFamily="18" charset="0"/>
              </a:rPr>
              <a:t>（四）买卖双方都直接或者间接地受第三方控制的。</a:t>
            </a:r>
          </a:p>
          <a:p>
            <a:r>
              <a:rPr lang="zh-CN" altLang="en-US" sz="2000">
                <a:latin typeface="Times New Roman" panose="02020603050405020304" pitchFamily="18" charset="0"/>
              </a:rPr>
              <a:t>（五）买卖双方共同直接或者间接地控制第三方的。</a:t>
            </a:r>
          </a:p>
        </p:txBody>
      </p:sp>
    </p:spTree>
    <p:extLst>
      <p:ext uri="{BB962C8B-B14F-4D97-AF65-F5344CB8AC3E}">
        <p14:creationId xmlns:p14="http://schemas.microsoft.com/office/powerpoint/2010/main" val="89977744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特殊关系确认（选填）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r>
              <a:rPr lang="zh-CN" altLang="en-US" sz="2000">
                <a:latin typeface="Times New Roman" panose="02020603050405020304" pitchFamily="18" charset="0"/>
              </a:rPr>
              <a:t>（六）一方直接或者间接地拥有、控制或者持有对方</a:t>
            </a:r>
            <a:r>
              <a:rPr lang="en-US" altLang="zh-CN" sz="2000">
                <a:latin typeface="Times New Roman" panose="02020603050405020304" pitchFamily="18" charset="0"/>
              </a:rPr>
              <a:t>5%</a:t>
            </a:r>
            <a:r>
              <a:rPr lang="zh-CN" altLang="en-US" sz="2000">
                <a:latin typeface="Times New Roman" panose="02020603050405020304" pitchFamily="18" charset="0"/>
              </a:rPr>
              <a:t>以上（含</a:t>
            </a:r>
            <a:r>
              <a:rPr lang="en-US" altLang="zh-CN" sz="2000">
                <a:latin typeface="Times New Roman" panose="02020603050405020304" pitchFamily="18" charset="0"/>
              </a:rPr>
              <a:t>5%</a:t>
            </a:r>
            <a:r>
              <a:rPr lang="zh-CN" altLang="en-US" sz="2000">
                <a:latin typeface="Times New Roman" panose="02020603050405020304" pitchFamily="18" charset="0"/>
              </a:rPr>
              <a:t>）公开发行的有表决权的股票或者股份的。</a:t>
            </a:r>
          </a:p>
          <a:p>
            <a:r>
              <a:rPr lang="zh-CN" altLang="en-US" sz="2000">
                <a:latin typeface="Times New Roman" panose="02020603050405020304" pitchFamily="18" charset="0"/>
              </a:rPr>
              <a:t>（七）一方是另一方的雇员、高级职员或者董事的。</a:t>
            </a:r>
          </a:p>
          <a:p>
            <a:r>
              <a:rPr lang="zh-CN" altLang="en-US" sz="2000">
                <a:latin typeface="Times New Roman" panose="02020603050405020304" pitchFamily="18" charset="0"/>
              </a:rPr>
              <a:t>（八）买卖双方是同一合伙的成员的。</a:t>
            </a:r>
          </a:p>
          <a:p>
            <a:r>
              <a:rPr lang="zh-CN" altLang="en-US" sz="2000">
                <a:latin typeface="Times New Roman" panose="02020603050405020304" pitchFamily="18" charset="0"/>
              </a:rPr>
              <a:t>买卖双方在经营上相互有联系，一方是另一方的独家代理、独家经销或者独家受让人，如果符合前款的规定，也应当视为存在特殊关系。</a:t>
            </a:r>
          </a:p>
          <a:p>
            <a:r>
              <a:rPr lang="zh-CN" altLang="en-US" sz="2000">
                <a:latin typeface="Times New Roman" panose="02020603050405020304" pitchFamily="18" charset="0"/>
              </a:rPr>
              <a:t>提醒注意：出口货物免予填报，加工贸易及保税监管货物（内销保税货物除外）免予填报。</a:t>
            </a:r>
            <a:endParaRPr lang="en-US" altLang="zh-CN" sz="2000">
              <a:latin typeface="Times New Roman" panose="02020603050405020304" pitchFamily="18" charset="0"/>
            </a:endParaRPr>
          </a:p>
          <a:p>
            <a:r>
              <a:rPr lang="zh-CN" altLang="en-US" sz="2000">
                <a:latin typeface="Times New Roman" panose="02020603050405020304" pitchFamily="18" charset="0"/>
              </a:rPr>
              <a:t>该项目为原报关项目的“特殊关系确认”，录入要求无变化。</a:t>
            </a:r>
          </a:p>
        </p:txBody>
      </p:sp>
    </p:spTree>
    <p:extLst>
      <p:ext uri="{BB962C8B-B14F-4D97-AF65-F5344CB8AC3E}">
        <p14:creationId xmlns:p14="http://schemas.microsoft.com/office/powerpoint/2010/main" val="10747540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价格影响确认（选填）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pPr>
              <a:lnSpc>
                <a:spcPct val="90000"/>
              </a:lnSpc>
            </a:pPr>
            <a:r>
              <a:rPr lang="zh-CN" altLang="en-US" sz="1900">
                <a:latin typeface="Times New Roman" panose="02020603050405020304" pitchFamily="18" charset="0"/>
              </a:rPr>
              <a:t>根据</a:t>
            </a:r>
            <a:r>
              <a:rPr lang="en-US" altLang="zh-CN" sz="1900">
                <a:latin typeface="Times New Roman" panose="02020603050405020304" pitchFamily="18" charset="0"/>
              </a:rPr>
              <a:t>《</a:t>
            </a:r>
            <a:r>
              <a:rPr lang="zh-CN" altLang="en-US" sz="1900">
                <a:latin typeface="Times New Roman" panose="02020603050405020304" pitchFamily="18" charset="0"/>
              </a:rPr>
              <a:t>审价办法</a:t>
            </a:r>
            <a:r>
              <a:rPr lang="en-US" altLang="zh-CN" sz="1900">
                <a:latin typeface="Times New Roman" panose="02020603050405020304" pitchFamily="18" charset="0"/>
              </a:rPr>
              <a:t>》</a:t>
            </a:r>
            <a:r>
              <a:rPr lang="zh-CN" altLang="en-US" sz="1900">
                <a:latin typeface="Times New Roman" panose="02020603050405020304" pitchFamily="18" charset="0"/>
              </a:rPr>
              <a:t>第十七条，填报确认纳税义务人是否可以证明特殊关系未对进口货物的成交价格产生影响，纳税义务人能证明其成交价格与同时或者大约同时发生的下列任何一款价格相近的，应视为特殊关系未对成交价格产生影响，在下拉菜单中选择“</a:t>
            </a:r>
            <a:r>
              <a:rPr lang="en-US" altLang="zh-CN" sz="1900">
                <a:latin typeface="Times New Roman" panose="02020603050405020304" pitchFamily="18" charset="0"/>
              </a:rPr>
              <a:t>0-</a:t>
            </a:r>
            <a:r>
              <a:rPr lang="zh-CN" altLang="en-US" sz="1900">
                <a:latin typeface="Times New Roman" panose="02020603050405020304" pitchFamily="18" charset="0"/>
              </a:rPr>
              <a:t>否”，反之则选择“</a:t>
            </a:r>
            <a:r>
              <a:rPr lang="en-US" altLang="zh-CN" sz="1900">
                <a:latin typeface="Times New Roman" panose="02020603050405020304" pitchFamily="18" charset="0"/>
              </a:rPr>
              <a:t>1-</a:t>
            </a:r>
            <a:r>
              <a:rPr lang="zh-CN" altLang="en-US" sz="1900">
                <a:latin typeface="Times New Roman" panose="02020603050405020304" pitchFamily="18" charset="0"/>
              </a:rPr>
              <a:t>是”：</a:t>
            </a:r>
          </a:p>
          <a:p>
            <a:pPr>
              <a:lnSpc>
                <a:spcPct val="90000"/>
              </a:lnSpc>
            </a:pPr>
            <a:r>
              <a:rPr lang="zh-CN" altLang="en-US" sz="1900">
                <a:latin typeface="Times New Roman" panose="02020603050405020304" pitchFamily="18" charset="0"/>
              </a:rPr>
              <a:t>（一）向境内无特殊关系的买方出售的相同或者类似进口货物的成交价格。</a:t>
            </a:r>
          </a:p>
          <a:p>
            <a:pPr>
              <a:lnSpc>
                <a:spcPct val="90000"/>
              </a:lnSpc>
            </a:pPr>
            <a:r>
              <a:rPr lang="zh-CN" altLang="en-US" sz="1900">
                <a:latin typeface="Times New Roman" panose="02020603050405020304" pitchFamily="18" charset="0"/>
              </a:rPr>
              <a:t>（二）按照</a:t>
            </a:r>
            <a:r>
              <a:rPr lang="en-US" altLang="zh-CN" sz="1900">
                <a:latin typeface="Times New Roman" panose="02020603050405020304" pitchFamily="18" charset="0"/>
              </a:rPr>
              <a:t>《</a:t>
            </a:r>
            <a:r>
              <a:rPr lang="zh-CN" altLang="en-US" sz="1900">
                <a:latin typeface="Times New Roman" panose="02020603050405020304" pitchFamily="18" charset="0"/>
              </a:rPr>
              <a:t>审价办法</a:t>
            </a:r>
            <a:r>
              <a:rPr lang="en-US" altLang="zh-CN" sz="1900">
                <a:latin typeface="Times New Roman" panose="02020603050405020304" pitchFamily="18" charset="0"/>
              </a:rPr>
              <a:t>》</a:t>
            </a:r>
            <a:r>
              <a:rPr lang="zh-CN" altLang="en-US" sz="1900">
                <a:latin typeface="Times New Roman" panose="02020603050405020304" pitchFamily="18" charset="0"/>
              </a:rPr>
              <a:t>第二十三条的规定所确定的相同或者类似进口货物的完税价格。</a:t>
            </a:r>
          </a:p>
          <a:p>
            <a:pPr>
              <a:lnSpc>
                <a:spcPct val="90000"/>
              </a:lnSpc>
            </a:pPr>
            <a:r>
              <a:rPr lang="zh-CN" altLang="en-US" sz="1900">
                <a:latin typeface="Times New Roman" panose="02020603050405020304" pitchFamily="18" charset="0"/>
              </a:rPr>
              <a:t>（三）按照</a:t>
            </a:r>
            <a:r>
              <a:rPr lang="en-US" altLang="zh-CN" sz="1900">
                <a:latin typeface="Times New Roman" panose="02020603050405020304" pitchFamily="18" charset="0"/>
              </a:rPr>
              <a:t>《</a:t>
            </a:r>
            <a:r>
              <a:rPr lang="zh-CN" altLang="en-US" sz="1900">
                <a:latin typeface="Times New Roman" panose="02020603050405020304" pitchFamily="18" charset="0"/>
              </a:rPr>
              <a:t>审价办法</a:t>
            </a:r>
            <a:r>
              <a:rPr lang="en-US" altLang="zh-CN" sz="1900">
                <a:latin typeface="Times New Roman" panose="02020603050405020304" pitchFamily="18" charset="0"/>
              </a:rPr>
              <a:t>》</a:t>
            </a:r>
            <a:r>
              <a:rPr lang="zh-CN" altLang="en-US" sz="1900">
                <a:latin typeface="Times New Roman" panose="02020603050405020304" pitchFamily="18" charset="0"/>
              </a:rPr>
              <a:t>第二十五条的规定所确定的相同或者类似进口货物的完税价格。</a:t>
            </a:r>
          </a:p>
          <a:p>
            <a:pPr>
              <a:lnSpc>
                <a:spcPct val="90000"/>
              </a:lnSpc>
            </a:pPr>
            <a:r>
              <a:rPr lang="zh-CN" altLang="en-US" sz="1900">
                <a:latin typeface="Times New Roman" panose="02020603050405020304" pitchFamily="18" charset="0"/>
              </a:rPr>
              <a:t>提醒注意：出口货物免予填报，加工贸易及保税监管货物（内销保税货物除外）免予填报。</a:t>
            </a:r>
            <a:endParaRPr lang="en-US" altLang="zh-CN" sz="1900">
              <a:latin typeface="Times New Roman" panose="02020603050405020304" pitchFamily="18" charset="0"/>
            </a:endParaRPr>
          </a:p>
          <a:p>
            <a:pPr>
              <a:lnSpc>
                <a:spcPct val="90000"/>
              </a:lnSpc>
            </a:pPr>
            <a:r>
              <a:rPr lang="zh-CN" altLang="en-US" sz="1900">
                <a:latin typeface="Times New Roman" panose="02020603050405020304" pitchFamily="18" charset="0"/>
              </a:rPr>
              <a:t>该项目为原报关项目的“价格影响确认”，录入要求无变化。</a:t>
            </a:r>
          </a:p>
        </p:txBody>
      </p:sp>
    </p:spTree>
    <p:extLst>
      <p:ext uri="{BB962C8B-B14F-4D97-AF65-F5344CB8AC3E}">
        <p14:creationId xmlns:p14="http://schemas.microsoft.com/office/powerpoint/2010/main" val="19058209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与货物有关的特许权使用费支付确认（选填）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pPr>
              <a:lnSpc>
                <a:spcPct val="90000"/>
              </a:lnSpc>
            </a:pPr>
            <a:r>
              <a:rPr lang="zh-CN" altLang="en-US" sz="1600">
                <a:latin typeface="Times New Roman" panose="02020603050405020304" pitchFamily="18" charset="0"/>
              </a:rPr>
              <a:t>根据</a:t>
            </a:r>
            <a:r>
              <a:rPr lang="en-US" altLang="zh-CN" sz="1600">
                <a:latin typeface="Times New Roman" panose="02020603050405020304" pitchFamily="18" charset="0"/>
              </a:rPr>
              <a:t>《</a:t>
            </a:r>
            <a:r>
              <a:rPr lang="zh-CN" altLang="en-US" sz="1600">
                <a:latin typeface="Times New Roman" panose="02020603050405020304" pitchFamily="18" charset="0"/>
              </a:rPr>
              <a:t>审价办法</a:t>
            </a:r>
            <a:r>
              <a:rPr lang="en-US" altLang="zh-CN" sz="1600">
                <a:latin typeface="Times New Roman" panose="02020603050405020304" pitchFamily="18" charset="0"/>
              </a:rPr>
              <a:t>》</a:t>
            </a:r>
            <a:r>
              <a:rPr lang="zh-CN" altLang="en-US" sz="1600">
                <a:latin typeface="Times New Roman" panose="02020603050405020304" pitchFamily="18" charset="0"/>
              </a:rPr>
              <a:t>第十一条和第十三条，填报确认买方是否存在向卖方或者有关方直接或者间接支付与进口货物有关的特许权使用费，且未包括在进口货物的实付、应付价格中。</a:t>
            </a:r>
            <a:endParaRPr lang="en-US" altLang="zh-CN" sz="1600">
              <a:latin typeface="Times New Roman" panose="02020603050405020304" pitchFamily="18" charset="0"/>
            </a:endParaRPr>
          </a:p>
          <a:p>
            <a:pPr>
              <a:lnSpc>
                <a:spcPct val="90000"/>
              </a:lnSpc>
            </a:pPr>
            <a:r>
              <a:rPr lang="zh-CN" altLang="en-US" sz="1600">
                <a:latin typeface="Times New Roman" panose="02020603050405020304" pitchFamily="18" charset="0"/>
              </a:rPr>
              <a:t>买方存在需向卖方或者有关方直接或者间接支付特许权使用费，且未包含在进口货物实付、应付价格中，并且符合</a:t>
            </a:r>
            <a:r>
              <a:rPr lang="en-US" altLang="zh-CN" sz="1600">
                <a:latin typeface="Times New Roman" panose="02020603050405020304" pitchFamily="18" charset="0"/>
              </a:rPr>
              <a:t>《</a:t>
            </a:r>
            <a:r>
              <a:rPr lang="zh-CN" altLang="en-US" sz="1600">
                <a:latin typeface="Times New Roman" panose="02020603050405020304" pitchFamily="18" charset="0"/>
              </a:rPr>
              <a:t>审价办法</a:t>
            </a:r>
            <a:r>
              <a:rPr lang="en-US" altLang="zh-CN" sz="1600">
                <a:latin typeface="Times New Roman" panose="02020603050405020304" pitchFamily="18" charset="0"/>
              </a:rPr>
              <a:t>》</a:t>
            </a:r>
            <a:r>
              <a:rPr lang="zh-CN" altLang="en-US" sz="1600">
                <a:latin typeface="Times New Roman" panose="02020603050405020304" pitchFamily="18" charset="0"/>
              </a:rPr>
              <a:t>第十三条的，选择“</a:t>
            </a:r>
            <a:r>
              <a:rPr lang="en-US" altLang="zh-CN" sz="1600">
                <a:latin typeface="Times New Roman" panose="02020603050405020304" pitchFamily="18" charset="0"/>
              </a:rPr>
              <a:t>1-</a:t>
            </a:r>
            <a:r>
              <a:rPr lang="zh-CN" altLang="en-US" sz="1600">
                <a:latin typeface="Times New Roman" panose="02020603050405020304" pitchFamily="18" charset="0"/>
              </a:rPr>
              <a:t>是”。</a:t>
            </a:r>
          </a:p>
          <a:p>
            <a:pPr>
              <a:lnSpc>
                <a:spcPct val="90000"/>
              </a:lnSpc>
            </a:pPr>
            <a:r>
              <a:rPr lang="zh-CN" altLang="en-US" sz="1600">
                <a:latin typeface="Times New Roman" panose="02020603050405020304" pitchFamily="18" charset="0"/>
              </a:rPr>
              <a:t>买方存在需向卖方或者有关方直接或者间接支付特许权使用费，且未包含在进口货物实付、应付价格中，但纳税义务人无法确认是否符合</a:t>
            </a:r>
            <a:r>
              <a:rPr lang="en-US" altLang="zh-CN" sz="1600">
                <a:latin typeface="Times New Roman" panose="02020603050405020304" pitchFamily="18" charset="0"/>
              </a:rPr>
              <a:t>《</a:t>
            </a:r>
            <a:r>
              <a:rPr lang="zh-CN" altLang="en-US" sz="1600">
                <a:latin typeface="Times New Roman" panose="02020603050405020304" pitchFamily="18" charset="0"/>
              </a:rPr>
              <a:t>审价办法</a:t>
            </a:r>
            <a:r>
              <a:rPr lang="en-US" altLang="zh-CN" sz="1600">
                <a:latin typeface="Times New Roman" panose="02020603050405020304" pitchFamily="18" charset="0"/>
              </a:rPr>
              <a:t>》</a:t>
            </a:r>
            <a:r>
              <a:rPr lang="zh-CN" altLang="en-US" sz="1600">
                <a:latin typeface="Times New Roman" panose="02020603050405020304" pitchFamily="18" charset="0"/>
              </a:rPr>
              <a:t>第十三条的，选择“</a:t>
            </a:r>
            <a:r>
              <a:rPr lang="en-US" altLang="zh-CN" sz="1600">
                <a:latin typeface="Times New Roman" panose="02020603050405020304" pitchFamily="18" charset="0"/>
              </a:rPr>
              <a:t>1-</a:t>
            </a:r>
            <a:r>
              <a:rPr lang="zh-CN" altLang="en-US" sz="1600">
                <a:latin typeface="Times New Roman" panose="02020603050405020304" pitchFamily="18" charset="0"/>
              </a:rPr>
              <a:t>是”。</a:t>
            </a:r>
          </a:p>
          <a:p>
            <a:pPr>
              <a:lnSpc>
                <a:spcPct val="90000"/>
              </a:lnSpc>
            </a:pPr>
            <a:r>
              <a:rPr lang="zh-CN" altLang="en-US" sz="1600">
                <a:latin typeface="Times New Roman" panose="02020603050405020304" pitchFamily="18" charset="0"/>
              </a:rPr>
              <a:t>买方存在需向卖方或者有关方直接或者间接支付特许权使用费且未包含在实付、应付价格中，纳税义务人根据</a:t>
            </a:r>
            <a:r>
              <a:rPr lang="en-US" altLang="zh-CN" sz="1600">
                <a:latin typeface="Times New Roman" panose="02020603050405020304" pitchFamily="18" charset="0"/>
              </a:rPr>
              <a:t>《</a:t>
            </a:r>
            <a:r>
              <a:rPr lang="zh-CN" altLang="en-US" sz="1600">
                <a:latin typeface="Times New Roman" panose="02020603050405020304" pitchFamily="18" charset="0"/>
              </a:rPr>
              <a:t>审价办法</a:t>
            </a:r>
            <a:r>
              <a:rPr lang="en-US" altLang="zh-CN" sz="1600">
                <a:latin typeface="Times New Roman" panose="02020603050405020304" pitchFamily="18" charset="0"/>
              </a:rPr>
              <a:t>》</a:t>
            </a:r>
            <a:r>
              <a:rPr lang="zh-CN" altLang="en-US" sz="1600">
                <a:latin typeface="Times New Roman" panose="02020603050405020304" pitchFamily="18" charset="0"/>
              </a:rPr>
              <a:t>第十三条，可以确认需支付的特许权使用费与进口货物无关的，选择“</a:t>
            </a:r>
            <a:r>
              <a:rPr lang="en-US" altLang="zh-CN" sz="1600">
                <a:latin typeface="Times New Roman" panose="02020603050405020304" pitchFamily="18" charset="0"/>
              </a:rPr>
              <a:t>0-</a:t>
            </a:r>
            <a:r>
              <a:rPr lang="zh-CN" altLang="en-US" sz="1600">
                <a:latin typeface="Times New Roman" panose="02020603050405020304" pitchFamily="18" charset="0"/>
              </a:rPr>
              <a:t>否”。</a:t>
            </a:r>
          </a:p>
          <a:p>
            <a:pPr>
              <a:lnSpc>
                <a:spcPct val="90000"/>
              </a:lnSpc>
            </a:pPr>
            <a:r>
              <a:rPr lang="zh-CN" altLang="en-US" sz="1600">
                <a:latin typeface="Times New Roman" panose="02020603050405020304" pitchFamily="18" charset="0"/>
              </a:rPr>
              <a:t>买方不存在向卖方或者有关方直接或者间接支付特许权使用费的，或者特许权使用费已经包含在进口货物实付、应付价格中的，选择“</a:t>
            </a:r>
            <a:r>
              <a:rPr lang="en-US" altLang="zh-CN" sz="1600">
                <a:latin typeface="Times New Roman" panose="02020603050405020304" pitchFamily="18" charset="0"/>
              </a:rPr>
              <a:t>0-</a:t>
            </a:r>
            <a:r>
              <a:rPr lang="zh-CN" altLang="en-US" sz="1600">
                <a:latin typeface="Times New Roman" panose="02020603050405020304" pitchFamily="18" charset="0"/>
              </a:rPr>
              <a:t>否”。</a:t>
            </a:r>
          </a:p>
          <a:p>
            <a:pPr>
              <a:lnSpc>
                <a:spcPct val="90000"/>
              </a:lnSpc>
            </a:pPr>
            <a:r>
              <a:rPr lang="zh-CN" altLang="en-US" sz="1600">
                <a:latin typeface="Times New Roman" panose="02020603050405020304" pitchFamily="18" charset="0"/>
              </a:rPr>
              <a:t>提醒注意：出口货物免予填报，加工贸易及保税监管货物（内销保税货物除外）免予填报。</a:t>
            </a:r>
            <a:endParaRPr lang="en-US" altLang="zh-CN" sz="1600">
              <a:latin typeface="Times New Roman" panose="02020603050405020304" pitchFamily="18" charset="0"/>
            </a:endParaRPr>
          </a:p>
          <a:p>
            <a:pPr>
              <a:lnSpc>
                <a:spcPct val="90000"/>
              </a:lnSpc>
            </a:pPr>
            <a:r>
              <a:rPr lang="zh-CN" altLang="en-US" sz="1600">
                <a:latin typeface="Times New Roman" panose="02020603050405020304" pitchFamily="18" charset="0"/>
              </a:rPr>
              <a:t>该项目为原报关项目的“支付特许权使用费确认”，录入要求无变化。</a:t>
            </a:r>
          </a:p>
        </p:txBody>
      </p:sp>
    </p:spTree>
    <p:extLst>
      <p:ext uri="{BB962C8B-B14F-4D97-AF65-F5344CB8AC3E}">
        <p14:creationId xmlns:p14="http://schemas.microsoft.com/office/powerpoint/2010/main" val="419308407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保税监管场所（选填）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r>
              <a:rPr lang="zh-CN" altLang="en-US" sz="2000">
                <a:latin typeface="Times New Roman" panose="02020603050405020304" pitchFamily="18" charset="0"/>
              </a:rPr>
              <a:t>保税监管场所进出货物，在“保税监管场所”栏目填报本保税监管场所编码（保税物流中心（</a:t>
            </a:r>
            <a:r>
              <a:rPr lang="en-US" altLang="zh-CN" sz="2000">
                <a:latin typeface="Times New Roman" panose="02020603050405020304" pitchFamily="18" charset="0"/>
              </a:rPr>
              <a:t>B</a:t>
            </a:r>
            <a:r>
              <a:rPr lang="zh-CN" altLang="en-US" sz="2000">
                <a:latin typeface="Times New Roman" panose="02020603050405020304" pitchFamily="18" charset="0"/>
              </a:rPr>
              <a:t>型）填报本中心的国内地区代码），其中涉及货物在保税监管场所间流转的，在本栏目填报对方保税监管场所代码。</a:t>
            </a:r>
            <a:endParaRPr lang="en-US" altLang="zh-CN" sz="2000">
              <a:latin typeface="Times New Roman" panose="02020603050405020304" pitchFamily="18" charset="0"/>
            </a:endParaRPr>
          </a:p>
          <a:p>
            <a:r>
              <a:rPr lang="zh-CN" altLang="en-US" sz="2000">
                <a:latin typeface="Times New Roman" panose="02020603050405020304" pitchFamily="18" charset="0"/>
              </a:rPr>
              <a:t>该项目为原报关项目的“保税</a:t>
            </a:r>
            <a:r>
              <a:rPr lang="en-US" altLang="zh-CN" sz="2000">
                <a:latin typeface="Times New Roman" panose="02020603050405020304" pitchFamily="18" charset="0"/>
              </a:rPr>
              <a:t>/</a:t>
            </a:r>
            <a:r>
              <a:rPr lang="zh-CN" altLang="en-US" sz="2000">
                <a:latin typeface="Times New Roman" panose="02020603050405020304" pitchFamily="18" charset="0"/>
              </a:rPr>
              <a:t>监管场所”，录入要求无变化。</a:t>
            </a:r>
            <a:endParaRPr lang="en-US" altLang="zh-CN" sz="2000">
              <a:latin typeface="Times New Roman" panose="02020603050405020304" pitchFamily="18" charset="0"/>
            </a:endParaRPr>
          </a:p>
        </p:txBody>
      </p:sp>
    </p:spTree>
    <p:extLst>
      <p:ext uri="{BB962C8B-B14F-4D97-AF65-F5344CB8AC3E}">
        <p14:creationId xmlns:p14="http://schemas.microsoft.com/office/powerpoint/2010/main" val="91622609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合同协议号（选填）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r>
              <a:rPr lang="zh-CN" altLang="en-US" sz="2000">
                <a:latin typeface="Times New Roman" panose="02020603050405020304" pitchFamily="18" charset="0"/>
              </a:rPr>
              <a:t>填报进出口货物合同（包括协议或订单）编号。未发生商业性交易的免予填报。</a:t>
            </a:r>
            <a:endParaRPr lang="en-US" altLang="zh-CN" sz="2000">
              <a:latin typeface="Times New Roman" panose="02020603050405020304" pitchFamily="18" charset="0"/>
            </a:endParaRPr>
          </a:p>
          <a:p>
            <a:r>
              <a:rPr lang="zh-CN" altLang="en-US" sz="2000">
                <a:latin typeface="Times New Roman" panose="02020603050405020304" pitchFamily="18" charset="0"/>
              </a:rPr>
              <a:t>该项目为原报关项目的“合同协议号”和原报检项目的“合同号”，现合并为“合同协议号”，录入要求无变化。</a:t>
            </a:r>
            <a:endParaRPr lang="en-US" altLang="zh-CN" sz="2000">
              <a:latin typeface="Times New Roman" panose="02020603050405020304" pitchFamily="18" charset="0"/>
            </a:endParaRPr>
          </a:p>
        </p:txBody>
      </p:sp>
    </p:spTree>
    <p:extLst>
      <p:ext uri="{BB962C8B-B14F-4D97-AF65-F5344CB8AC3E}">
        <p14:creationId xmlns:p14="http://schemas.microsoft.com/office/powerpoint/2010/main" val="97119089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贸易国（地区）（必填）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r>
              <a:rPr lang="zh-CN" altLang="en-US" sz="2000">
                <a:latin typeface="Times New Roman" panose="02020603050405020304" pitchFamily="18" charset="0"/>
              </a:rPr>
              <a:t>发生商业性交易，按海关规定的</a:t>
            </a:r>
            <a:r>
              <a:rPr lang="en-US" altLang="zh-CN" sz="2000">
                <a:latin typeface="Times New Roman" panose="02020603050405020304" pitchFamily="18" charset="0"/>
              </a:rPr>
              <a:t>《</a:t>
            </a:r>
            <a:r>
              <a:rPr lang="zh-CN" altLang="en-US" sz="2000">
                <a:latin typeface="Times New Roman" panose="02020603050405020304" pitchFamily="18" charset="0"/>
              </a:rPr>
              <a:t>国别（地区）代码表</a:t>
            </a:r>
            <a:r>
              <a:rPr lang="en-US" altLang="zh-CN" sz="2000">
                <a:latin typeface="Times New Roman" panose="02020603050405020304" pitchFamily="18" charset="0"/>
              </a:rPr>
              <a:t>》</a:t>
            </a:r>
            <a:r>
              <a:rPr lang="zh-CN" altLang="en-US" sz="2000">
                <a:latin typeface="Times New Roman" panose="02020603050405020304" pitchFamily="18" charset="0"/>
              </a:rPr>
              <a:t>选择填报相应的贸易国（地区）中文名称及代码。进口填报购自国（地区），出口填报售予国（地区）。</a:t>
            </a:r>
          </a:p>
          <a:p>
            <a:r>
              <a:rPr lang="zh-CN" altLang="en-US" sz="2000">
                <a:latin typeface="Times New Roman" panose="02020603050405020304" pitchFamily="18" charset="0"/>
              </a:rPr>
              <a:t>提醒注意：未发生商业性交易的填报货物所有权拥有者所属的国家（地区）。</a:t>
            </a:r>
          </a:p>
          <a:p>
            <a:r>
              <a:rPr lang="zh-CN" altLang="en-US" sz="2000">
                <a:latin typeface="Times New Roman" panose="02020603050405020304" pitchFamily="18" charset="0"/>
              </a:rPr>
              <a:t>该项目为原报关项目的“贸易国（地区）”和原报检项目的“贸易国”，现合并为“贸易国（地区）”。</a:t>
            </a:r>
            <a:endParaRPr lang="en-US" altLang="zh-CN" sz="2000">
              <a:latin typeface="Times New Roman" panose="02020603050405020304" pitchFamily="18" charset="0"/>
            </a:endParaRPr>
          </a:p>
        </p:txBody>
      </p:sp>
    </p:spTree>
    <p:extLst>
      <p:ext uri="{BB962C8B-B14F-4D97-AF65-F5344CB8AC3E}">
        <p14:creationId xmlns:p14="http://schemas.microsoft.com/office/powerpoint/2010/main" val="241063506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启运</a:t>
            </a:r>
            <a:r>
              <a:rPr lang="en-US" altLang="zh-CN" sz="3200">
                <a:solidFill>
                  <a:srgbClr val="FFFFFF"/>
                </a:solidFill>
              </a:rPr>
              <a:t>/</a:t>
            </a:r>
            <a:r>
              <a:rPr lang="zh-CN" altLang="en-US" sz="3200">
                <a:solidFill>
                  <a:srgbClr val="FFFFFF"/>
                </a:solidFill>
              </a:rPr>
              <a:t>运抵国（地区）（必填）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pPr>
              <a:lnSpc>
                <a:spcPct val="90000"/>
              </a:lnSpc>
            </a:pPr>
            <a:r>
              <a:rPr lang="zh-CN" altLang="en-US" sz="1400">
                <a:latin typeface="Times New Roman" panose="02020603050405020304" pitchFamily="18" charset="0"/>
              </a:rPr>
              <a:t>启运国（地区）按海关规定的</a:t>
            </a:r>
            <a:r>
              <a:rPr lang="en-US" altLang="zh-CN" sz="1400">
                <a:latin typeface="Times New Roman" panose="02020603050405020304" pitchFamily="18" charset="0"/>
              </a:rPr>
              <a:t>《</a:t>
            </a:r>
            <a:r>
              <a:rPr lang="zh-CN" altLang="en-US" sz="1400">
                <a:latin typeface="Times New Roman" panose="02020603050405020304" pitchFamily="18" charset="0"/>
              </a:rPr>
              <a:t>国别（地区）代码表</a:t>
            </a:r>
            <a:r>
              <a:rPr lang="en-US" altLang="zh-CN" sz="1400">
                <a:latin typeface="Times New Roman" panose="02020603050405020304" pitchFamily="18" charset="0"/>
              </a:rPr>
              <a:t>》</a:t>
            </a:r>
            <a:r>
              <a:rPr lang="zh-CN" altLang="en-US" sz="1400">
                <a:latin typeface="Times New Roman" panose="02020603050405020304" pitchFamily="18" charset="0"/>
              </a:rPr>
              <a:t>填报进口货物启始发出直接运抵我国或者在运输中转国（地）未发生任何商业性交易的情况下运抵我国的国家（地区）。例如：申报进口货物的启运国为美国时，根据下拉菜单选择填报“</a:t>
            </a:r>
            <a:r>
              <a:rPr lang="en-US" altLang="zh-CN" sz="1400">
                <a:latin typeface="Times New Roman" panose="02020603050405020304" pitchFamily="18" charset="0"/>
              </a:rPr>
              <a:t>USA-</a:t>
            </a:r>
            <a:r>
              <a:rPr lang="zh-CN" altLang="en-US" sz="1400">
                <a:latin typeface="Times New Roman" panose="02020603050405020304" pitchFamily="18" charset="0"/>
              </a:rPr>
              <a:t>美国”，也可在本栏录入中文“美国”。</a:t>
            </a:r>
          </a:p>
          <a:p>
            <a:pPr>
              <a:lnSpc>
                <a:spcPct val="90000"/>
              </a:lnSpc>
            </a:pPr>
            <a:r>
              <a:rPr lang="zh-CN" altLang="en-US" sz="1400">
                <a:latin typeface="Times New Roman" panose="02020603050405020304" pitchFamily="18" charset="0"/>
              </a:rPr>
              <a:t>运抵国（地区）按海关规定的</a:t>
            </a:r>
            <a:r>
              <a:rPr lang="en-US" altLang="zh-CN" sz="1400">
                <a:latin typeface="Times New Roman" panose="02020603050405020304" pitchFamily="18" charset="0"/>
              </a:rPr>
              <a:t>《</a:t>
            </a:r>
            <a:r>
              <a:rPr lang="zh-CN" altLang="en-US" sz="1400">
                <a:latin typeface="Times New Roman" panose="02020603050405020304" pitchFamily="18" charset="0"/>
              </a:rPr>
              <a:t>国别（地区）代码表</a:t>
            </a:r>
            <a:r>
              <a:rPr lang="en-US" altLang="zh-CN" sz="1400">
                <a:latin typeface="Times New Roman" panose="02020603050405020304" pitchFamily="18" charset="0"/>
              </a:rPr>
              <a:t>》</a:t>
            </a:r>
            <a:r>
              <a:rPr lang="zh-CN" altLang="en-US" sz="1400">
                <a:latin typeface="Times New Roman" panose="02020603050405020304" pitchFamily="18" charset="0"/>
              </a:rPr>
              <a:t>填报出口货物离开我国关境直接运抵或者在运输中转国（地区）未发生任何商业性交易的情况下最后运抵的国家（地区）。例如：申报出口货物的运抵国为马来西亚时，根据下拉菜单选择填报代码为“</a:t>
            </a:r>
            <a:r>
              <a:rPr lang="en-US" altLang="zh-CN" sz="1400">
                <a:latin typeface="Times New Roman" panose="02020603050405020304" pitchFamily="18" charset="0"/>
              </a:rPr>
              <a:t>MYS-</a:t>
            </a:r>
            <a:r>
              <a:rPr lang="zh-CN" altLang="en-US" sz="1400">
                <a:latin typeface="Times New Roman" panose="02020603050405020304" pitchFamily="18" charset="0"/>
              </a:rPr>
              <a:t>马来西亚”，也可在本栏录入中文“马来西亚”。</a:t>
            </a:r>
          </a:p>
          <a:p>
            <a:pPr>
              <a:lnSpc>
                <a:spcPct val="90000"/>
              </a:lnSpc>
            </a:pPr>
            <a:r>
              <a:rPr lang="zh-CN" altLang="en-US" sz="1400">
                <a:latin typeface="Times New Roman" panose="02020603050405020304" pitchFamily="18" charset="0"/>
              </a:rPr>
              <a:t>提醒注意：</a:t>
            </a:r>
            <a:endParaRPr lang="en-US" altLang="zh-CN" sz="1400">
              <a:latin typeface="Times New Roman" panose="02020603050405020304" pitchFamily="18" charset="0"/>
            </a:endParaRPr>
          </a:p>
          <a:p>
            <a:pPr>
              <a:lnSpc>
                <a:spcPct val="90000"/>
              </a:lnSpc>
            </a:pPr>
            <a:r>
              <a:rPr lang="zh-CN" altLang="en-US" sz="1400">
                <a:latin typeface="Times New Roman" panose="02020603050405020304" pitchFamily="18" charset="0"/>
              </a:rPr>
              <a:t>（一）不经过第三国（地区）转运的直接运输进出口货物，应在启运国（地区）项目中填报进口货物的装货港所在国（地区），在运抵国（地区）项目中填报出口货物的指运港所在国（地区）。</a:t>
            </a:r>
          </a:p>
          <a:p>
            <a:pPr>
              <a:lnSpc>
                <a:spcPct val="90000"/>
              </a:lnSpc>
            </a:pPr>
            <a:r>
              <a:rPr lang="zh-CN" altLang="en-US" sz="1400">
                <a:latin typeface="Times New Roman" panose="02020603050405020304" pitchFamily="18" charset="0"/>
              </a:rPr>
              <a:t>（二）经过第三国（地区）转运的进出口货物，如在中转国（地区）发生商业性交易，则以中转国（地区）作为启运</a:t>
            </a:r>
            <a:r>
              <a:rPr lang="en-US" altLang="zh-CN" sz="1400">
                <a:latin typeface="Times New Roman" panose="02020603050405020304" pitchFamily="18" charset="0"/>
              </a:rPr>
              <a:t>/</a:t>
            </a:r>
            <a:r>
              <a:rPr lang="zh-CN" altLang="en-US" sz="1400">
                <a:latin typeface="Times New Roman" panose="02020603050405020304" pitchFamily="18" charset="0"/>
              </a:rPr>
              <a:t>运抵国（地区）填报在本栏。</a:t>
            </a:r>
          </a:p>
          <a:p>
            <a:pPr>
              <a:lnSpc>
                <a:spcPct val="90000"/>
              </a:lnSpc>
            </a:pPr>
            <a:r>
              <a:rPr lang="zh-CN" altLang="en-US" sz="1400">
                <a:latin typeface="Times New Roman" panose="02020603050405020304" pitchFamily="18" charset="0"/>
              </a:rPr>
              <a:t>（三）无实际进出境的货物，填报“中国”或“</a:t>
            </a:r>
            <a:r>
              <a:rPr lang="en-US" altLang="zh-CN" sz="1400">
                <a:latin typeface="Times New Roman" panose="02020603050405020304" pitchFamily="18" charset="0"/>
              </a:rPr>
              <a:t>CHN”</a:t>
            </a:r>
            <a:r>
              <a:rPr lang="zh-CN" altLang="en-US" sz="1400">
                <a:latin typeface="Times New Roman" panose="02020603050405020304" pitchFamily="18" charset="0"/>
              </a:rPr>
              <a:t>。</a:t>
            </a:r>
          </a:p>
          <a:p>
            <a:pPr>
              <a:lnSpc>
                <a:spcPct val="90000"/>
              </a:lnSpc>
            </a:pPr>
            <a:r>
              <a:rPr lang="zh-CN" altLang="en-US" sz="1400">
                <a:latin typeface="Times New Roman" panose="02020603050405020304" pitchFamily="18" charset="0"/>
              </a:rPr>
              <a:t>该项目为原报关项目的“启运</a:t>
            </a:r>
            <a:r>
              <a:rPr lang="en-US" altLang="zh-CN" sz="1400">
                <a:latin typeface="Times New Roman" panose="02020603050405020304" pitchFamily="18" charset="0"/>
              </a:rPr>
              <a:t>/</a:t>
            </a:r>
            <a:r>
              <a:rPr lang="zh-CN" altLang="en-US" sz="1400">
                <a:latin typeface="Times New Roman" panose="02020603050405020304" pitchFamily="18" charset="0"/>
              </a:rPr>
              <a:t>运抵国（地区）”和原报检项目的“启运</a:t>
            </a:r>
            <a:r>
              <a:rPr lang="en-US" altLang="zh-CN" sz="1400">
                <a:latin typeface="Times New Roman" panose="02020603050405020304" pitchFamily="18" charset="0"/>
              </a:rPr>
              <a:t>/</a:t>
            </a:r>
            <a:r>
              <a:rPr lang="zh-CN" altLang="en-US" sz="1400">
                <a:latin typeface="Times New Roman" panose="02020603050405020304" pitchFamily="18" charset="0"/>
              </a:rPr>
              <a:t>输往国家（地区）”，现合并为“启运</a:t>
            </a:r>
            <a:r>
              <a:rPr lang="en-US" altLang="zh-CN" sz="1400">
                <a:latin typeface="Times New Roman" panose="02020603050405020304" pitchFamily="18" charset="0"/>
              </a:rPr>
              <a:t>/</a:t>
            </a:r>
            <a:r>
              <a:rPr lang="zh-CN" altLang="en-US" sz="1400">
                <a:latin typeface="Times New Roman" panose="02020603050405020304" pitchFamily="18" charset="0"/>
              </a:rPr>
              <a:t>运抵国（地区）”。</a:t>
            </a:r>
            <a:endParaRPr lang="en-US" altLang="zh-CN" sz="1400">
              <a:latin typeface="Times New Roman" panose="02020603050405020304" pitchFamily="18" charset="0"/>
            </a:endParaRPr>
          </a:p>
        </p:txBody>
      </p:sp>
    </p:spTree>
    <p:extLst>
      <p:ext uri="{BB962C8B-B14F-4D97-AF65-F5344CB8AC3E}">
        <p14:creationId xmlns:p14="http://schemas.microsoft.com/office/powerpoint/2010/main" val="243657670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经停</a:t>
            </a:r>
            <a:r>
              <a:rPr lang="en-US" altLang="zh-CN" sz="3200">
                <a:solidFill>
                  <a:srgbClr val="FFFFFF"/>
                </a:solidFill>
              </a:rPr>
              <a:t>/</a:t>
            </a:r>
            <a:r>
              <a:rPr lang="zh-CN" altLang="en-US" sz="3200">
                <a:solidFill>
                  <a:srgbClr val="FFFFFF"/>
                </a:solidFill>
              </a:rPr>
              <a:t>指运港（必填）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pPr>
              <a:lnSpc>
                <a:spcPct val="90000"/>
              </a:lnSpc>
            </a:pPr>
            <a:r>
              <a:rPr lang="zh-CN" altLang="en-US" sz="1900" dirty="0">
                <a:latin typeface="Times New Roman" panose="02020603050405020304" pitchFamily="18" charset="0"/>
              </a:rPr>
              <a:t>经停港按海关规定的</a:t>
            </a:r>
            <a:r>
              <a:rPr lang="en-US" altLang="zh-CN" sz="1900" dirty="0">
                <a:latin typeface="Times New Roman" panose="02020603050405020304" pitchFamily="18" charset="0"/>
              </a:rPr>
              <a:t>《</a:t>
            </a:r>
            <a:r>
              <a:rPr lang="zh-CN" altLang="en-US" sz="1900" dirty="0">
                <a:latin typeface="Times New Roman" panose="02020603050405020304" pitchFamily="18" charset="0"/>
              </a:rPr>
              <a:t>港口代码表</a:t>
            </a:r>
            <a:r>
              <a:rPr lang="en-US" altLang="zh-CN" sz="1900" dirty="0">
                <a:latin typeface="Times New Roman" panose="02020603050405020304" pitchFamily="18" charset="0"/>
              </a:rPr>
              <a:t>》</a:t>
            </a:r>
            <a:r>
              <a:rPr lang="zh-CN" altLang="en-US" sz="1900" dirty="0">
                <a:latin typeface="Times New Roman" panose="02020603050405020304" pitchFamily="18" charset="0"/>
              </a:rPr>
              <a:t>选择填报进口货物在运抵我国关境前的最后一个境外装运港。</a:t>
            </a:r>
          </a:p>
          <a:p>
            <a:pPr>
              <a:lnSpc>
                <a:spcPct val="90000"/>
              </a:lnSpc>
            </a:pPr>
            <a:r>
              <a:rPr lang="zh-CN" altLang="en-US" sz="1900" dirty="0">
                <a:latin typeface="Times New Roman" panose="02020603050405020304" pitchFamily="18" charset="0"/>
              </a:rPr>
              <a:t>指运港按海关规定的</a:t>
            </a:r>
            <a:r>
              <a:rPr lang="en-US" altLang="zh-CN" sz="1900" dirty="0">
                <a:latin typeface="Times New Roman" panose="02020603050405020304" pitchFamily="18" charset="0"/>
              </a:rPr>
              <a:t>《</a:t>
            </a:r>
            <a:r>
              <a:rPr lang="zh-CN" altLang="en-US" sz="1900" dirty="0">
                <a:latin typeface="Times New Roman" panose="02020603050405020304" pitchFamily="18" charset="0"/>
              </a:rPr>
              <a:t>港口代码表</a:t>
            </a:r>
            <a:r>
              <a:rPr lang="en-US" altLang="zh-CN" sz="1900" dirty="0">
                <a:latin typeface="Times New Roman" panose="02020603050405020304" pitchFamily="18" charset="0"/>
              </a:rPr>
              <a:t>》</a:t>
            </a:r>
            <a:r>
              <a:rPr lang="zh-CN" altLang="en-US" sz="1900" dirty="0">
                <a:latin typeface="Times New Roman" panose="02020603050405020304" pitchFamily="18" charset="0"/>
              </a:rPr>
              <a:t>选择填报出口货物运往境外的最终目的港。</a:t>
            </a:r>
          </a:p>
          <a:p>
            <a:pPr>
              <a:lnSpc>
                <a:spcPct val="90000"/>
              </a:lnSpc>
            </a:pPr>
            <a:r>
              <a:rPr lang="zh-CN" altLang="en-US" sz="1900" dirty="0">
                <a:latin typeface="Times New Roman" panose="02020603050405020304" pitchFamily="18" charset="0"/>
              </a:rPr>
              <a:t>提醒注意：</a:t>
            </a:r>
          </a:p>
          <a:p>
            <a:pPr>
              <a:lnSpc>
                <a:spcPct val="90000"/>
              </a:lnSpc>
            </a:pPr>
            <a:r>
              <a:rPr lang="zh-CN" altLang="en-US" sz="1900" dirty="0">
                <a:latin typeface="Times New Roman" panose="02020603050405020304" pitchFamily="18" charset="0"/>
              </a:rPr>
              <a:t>（一）出口货物的最终目的港不可预知的，按尽可能预知的目的港作为指运港填报。</a:t>
            </a:r>
          </a:p>
          <a:p>
            <a:pPr>
              <a:lnSpc>
                <a:spcPct val="90000"/>
              </a:lnSpc>
            </a:pPr>
            <a:r>
              <a:rPr lang="zh-CN" altLang="en-US" sz="1900" dirty="0">
                <a:latin typeface="Times New Roman" panose="02020603050405020304" pitchFamily="18" charset="0"/>
              </a:rPr>
              <a:t>（二）经停</a:t>
            </a:r>
            <a:r>
              <a:rPr lang="en-US" altLang="zh-CN" sz="1900" dirty="0">
                <a:latin typeface="Times New Roman" panose="02020603050405020304" pitchFamily="18" charset="0"/>
              </a:rPr>
              <a:t>/</a:t>
            </a:r>
            <a:r>
              <a:rPr lang="zh-CN" altLang="en-US" sz="1900" dirty="0">
                <a:latin typeface="Times New Roman" panose="02020603050405020304" pitchFamily="18" charset="0"/>
              </a:rPr>
              <a:t>指运港在</a:t>
            </a:r>
            <a:r>
              <a:rPr lang="en-US" altLang="zh-CN" sz="1900" dirty="0">
                <a:latin typeface="Times New Roman" panose="02020603050405020304" pitchFamily="18" charset="0"/>
              </a:rPr>
              <a:t>《</a:t>
            </a:r>
            <a:r>
              <a:rPr lang="zh-CN" altLang="en-US" sz="1900" dirty="0">
                <a:latin typeface="Times New Roman" panose="02020603050405020304" pitchFamily="18" charset="0"/>
              </a:rPr>
              <a:t>港口代码表</a:t>
            </a:r>
            <a:r>
              <a:rPr lang="en-US" altLang="zh-CN" sz="1900" dirty="0">
                <a:latin typeface="Times New Roman" panose="02020603050405020304" pitchFamily="18" charset="0"/>
              </a:rPr>
              <a:t>》</a:t>
            </a:r>
            <a:r>
              <a:rPr lang="zh-CN" altLang="en-US" sz="1900" dirty="0">
                <a:latin typeface="Times New Roman" panose="02020603050405020304" pitchFamily="18" charset="0"/>
              </a:rPr>
              <a:t>中无港口名称及代码的，可选择填报相应的国家名称及代码。例如：若来自或去往的柬埔寨港口在</a:t>
            </a:r>
            <a:r>
              <a:rPr lang="en-US" altLang="zh-CN" sz="1900" dirty="0">
                <a:latin typeface="Times New Roman" panose="02020603050405020304" pitchFamily="18" charset="0"/>
              </a:rPr>
              <a:t>《</a:t>
            </a:r>
            <a:r>
              <a:rPr lang="zh-CN" altLang="en-US" sz="1900" dirty="0">
                <a:latin typeface="Times New Roman" panose="02020603050405020304" pitchFamily="18" charset="0"/>
              </a:rPr>
              <a:t>港口代码表</a:t>
            </a:r>
            <a:r>
              <a:rPr lang="en-US" altLang="zh-CN" sz="1900" dirty="0">
                <a:latin typeface="Times New Roman" panose="02020603050405020304" pitchFamily="18" charset="0"/>
              </a:rPr>
              <a:t>》</a:t>
            </a:r>
            <a:r>
              <a:rPr lang="zh-CN" altLang="en-US" sz="1900" dirty="0">
                <a:latin typeface="Times New Roman" panose="02020603050405020304" pitchFamily="18" charset="0"/>
              </a:rPr>
              <a:t>无港口名称和对应代码，则填报“柬埔寨”和代码“</a:t>
            </a:r>
            <a:r>
              <a:rPr lang="en-US" altLang="zh-CN" sz="1900" dirty="0">
                <a:latin typeface="Times New Roman" panose="02020603050405020304" pitchFamily="18" charset="0"/>
              </a:rPr>
              <a:t>KHM000”</a:t>
            </a:r>
            <a:r>
              <a:rPr lang="zh-CN" altLang="en-US" sz="1900" dirty="0">
                <a:latin typeface="Times New Roman" panose="02020603050405020304" pitchFamily="18" charset="0"/>
              </a:rPr>
              <a:t>。</a:t>
            </a:r>
          </a:p>
          <a:p>
            <a:pPr>
              <a:lnSpc>
                <a:spcPct val="90000"/>
              </a:lnSpc>
            </a:pPr>
            <a:r>
              <a:rPr lang="zh-CN" altLang="en-US" sz="1900" dirty="0">
                <a:latin typeface="Times New Roman" panose="02020603050405020304" pitchFamily="18" charset="0"/>
              </a:rPr>
              <a:t>（三）无实际进出境的货物，填报“中国境内”及代码“</a:t>
            </a:r>
            <a:r>
              <a:rPr lang="en-US" altLang="zh-CN" sz="1900" dirty="0">
                <a:latin typeface="Times New Roman" panose="02020603050405020304" pitchFamily="18" charset="0"/>
              </a:rPr>
              <a:t>CHN000”</a:t>
            </a:r>
            <a:r>
              <a:rPr lang="zh-CN" altLang="en-US" sz="1900" dirty="0">
                <a:latin typeface="Times New Roman" panose="02020603050405020304" pitchFamily="18" charset="0"/>
              </a:rPr>
              <a:t>。</a:t>
            </a:r>
          </a:p>
          <a:p>
            <a:pPr>
              <a:lnSpc>
                <a:spcPct val="90000"/>
              </a:lnSpc>
            </a:pPr>
            <a:r>
              <a:rPr lang="zh-CN" altLang="en-US" sz="1900" dirty="0">
                <a:latin typeface="Times New Roman" panose="02020603050405020304" pitchFamily="18" charset="0"/>
              </a:rPr>
              <a:t>该项目为原报关项目的“装货</a:t>
            </a:r>
            <a:r>
              <a:rPr lang="en-US" altLang="zh-CN" sz="1900" dirty="0">
                <a:latin typeface="Times New Roman" panose="02020603050405020304" pitchFamily="18" charset="0"/>
              </a:rPr>
              <a:t>/</a:t>
            </a:r>
            <a:r>
              <a:rPr lang="zh-CN" altLang="en-US" sz="1900" dirty="0">
                <a:latin typeface="Times New Roman" panose="02020603050405020304" pitchFamily="18" charset="0"/>
              </a:rPr>
              <a:t>指运港”和原报检项目的“经停</a:t>
            </a:r>
            <a:r>
              <a:rPr lang="en-US" altLang="zh-CN" sz="1900" dirty="0">
                <a:latin typeface="Times New Roman" panose="02020603050405020304" pitchFamily="18" charset="0"/>
              </a:rPr>
              <a:t>/</a:t>
            </a:r>
            <a:r>
              <a:rPr lang="zh-CN" altLang="en-US" sz="1900" dirty="0">
                <a:latin typeface="Times New Roman" panose="02020603050405020304" pitchFamily="18" charset="0"/>
              </a:rPr>
              <a:t>到达口岸”，现合并为“经停</a:t>
            </a:r>
            <a:r>
              <a:rPr lang="en-US" altLang="zh-CN" sz="1900" dirty="0">
                <a:latin typeface="Times New Roman" panose="02020603050405020304" pitchFamily="18" charset="0"/>
              </a:rPr>
              <a:t>/</a:t>
            </a:r>
            <a:r>
              <a:rPr lang="zh-CN" altLang="en-US" sz="1900" dirty="0">
                <a:latin typeface="Times New Roman" panose="02020603050405020304" pitchFamily="18" charset="0"/>
              </a:rPr>
              <a:t>指运港”。</a:t>
            </a:r>
            <a:endParaRPr lang="en-US" altLang="zh-CN" sz="1900" dirty="0">
              <a:latin typeface="Times New Roman" panose="02020603050405020304" pitchFamily="18" charset="0"/>
            </a:endParaRPr>
          </a:p>
        </p:txBody>
      </p:sp>
    </p:spTree>
    <p:extLst>
      <p:ext uri="{BB962C8B-B14F-4D97-AF65-F5344CB8AC3E}">
        <p14:creationId xmlns:p14="http://schemas.microsoft.com/office/powerpoint/2010/main" val="15847630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dirty="0">
                <a:solidFill>
                  <a:srgbClr val="FFFFFF"/>
                </a:solidFill>
              </a:rPr>
              <a:t>标记唛码（选填）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r>
              <a:rPr lang="zh-CN" altLang="en-US" sz="2000" dirty="0">
                <a:latin typeface="Times New Roman" panose="02020603050405020304" pitchFamily="18" charset="0"/>
              </a:rPr>
              <a:t>填报标记唛码中除图形以外的文字、数字，无标记唛码的填报“</a:t>
            </a:r>
            <a:r>
              <a:rPr lang="en-US" altLang="zh-CN" sz="2000" dirty="0">
                <a:latin typeface="Times New Roman" panose="02020603050405020304" pitchFamily="18" charset="0"/>
              </a:rPr>
              <a:t>N/M”</a:t>
            </a:r>
            <a:r>
              <a:rPr lang="zh-CN" altLang="en-US" sz="2000" dirty="0">
                <a:latin typeface="Times New Roman" panose="02020603050405020304" pitchFamily="18" charset="0"/>
              </a:rPr>
              <a:t>。</a:t>
            </a:r>
            <a:endParaRPr lang="en-US" altLang="zh-CN" sz="2000" dirty="0">
              <a:latin typeface="Times New Roman" panose="02020603050405020304" pitchFamily="18" charset="0"/>
            </a:endParaRPr>
          </a:p>
          <a:p>
            <a:r>
              <a:rPr lang="zh-CN" altLang="en-US" sz="2000" dirty="0">
                <a:latin typeface="Times New Roman" panose="02020603050405020304" pitchFamily="18" charset="0"/>
              </a:rPr>
              <a:t>该项目为原报关项目的“标记唛码及备注”和原报检项目的“标记唛码”，现合并为“标记唛码”。</a:t>
            </a:r>
            <a:endParaRPr lang="en-US" altLang="zh-CN" sz="2000" dirty="0">
              <a:latin typeface="Times New Roman" panose="02020603050405020304" pitchFamily="18" charset="0"/>
            </a:endParaRPr>
          </a:p>
        </p:txBody>
      </p:sp>
    </p:spTree>
    <p:extLst>
      <p:ext uri="{BB962C8B-B14F-4D97-AF65-F5344CB8AC3E}">
        <p14:creationId xmlns:p14="http://schemas.microsoft.com/office/powerpoint/2010/main" val="511857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自报自缴（选填）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r>
              <a:rPr lang="zh-CN" altLang="en-US" sz="2000">
                <a:latin typeface="Times New Roman" panose="02020603050405020304" pitchFamily="18" charset="0"/>
              </a:rPr>
              <a:t>进出口企业、单位采用“自主申报、自行缴税”（自报自缴）模式向海关申报时，勾选本项目；反之则不勾选。</a:t>
            </a:r>
            <a:endParaRPr lang="en-US" altLang="zh-CN" sz="2000">
              <a:latin typeface="Times New Roman" panose="02020603050405020304" pitchFamily="18" charset="0"/>
            </a:endParaRPr>
          </a:p>
          <a:p>
            <a:r>
              <a:rPr lang="zh-CN" altLang="en-US" sz="2000">
                <a:latin typeface="Times New Roman" panose="02020603050405020304" pitchFamily="18" charset="0"/>
              </a:rPr>
              <a:t>该项目为原报关项目的“自报自缴”，录入要求无变化。</a:t>
            </a:r>
            <a:endParaRPr lang="en-US" altLang="zh-CN" sz="2000">
              <a:latin typeface="Times New Roman" panose="02020603050405020304" pitchFamily="18" charset="0"/>
            </a:endParaRPr>
          </a:p>
        </p:txBody>
      </p:sp>
    </p:spTree>
    <p:extLst>
      <p:ext uri="{BB962C8B-B14F-4D97-AF65-F5344CB8AC3E}">
        <p14:creationId xmlns:p14="http://schemas.microsoft.com/office/powerpoint/2010/main" val="92689742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dirty="0">
                <a:solidFill>
                  <a:srgbClr val="FFFFFF"/>
                </a:solidFill>
              </a:rPr>
              <a:t>备注（选填）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r>
              <a:rPr lang="zh-CN" altLang="en-US" sz="2000">
                <a:latin typeface="Times New Roman" panose="02020603050405020304" pitchFamily="18" charset="0"/>
              </a:rPr>
              <a:t>有以下情况的需按照填制规范的要求录入相关信息：</a:t>
            </a:r>
          </a:p>
          <a:p>
            <a:r>
              <a:rPr lang="zh-CN" altLang="en-US" sz="2000">
                <a:latin typeface="Times New Roman" panose="02020603050405020304" pitchFamily="18" charset="0"/>
              </a:rPr>
              <a:t>（一）受外商投资企业委托代理其进口投资设备、物品的，在本栏填报进出口企业名称。</a:t>
            </a:r>
          </a:p>
          <a:p>
            <a:r>
              <a:rPr lang="zh-CN" altLang="en-US" sz="2000">
                <a:latin typeface="Times New Roman" panose="02020603050405020304" pitchFamily="18" charset="0"/>
              </a:rPr>
              <a:t>（二）办理进口货物直接退运手续的，在本栏填报“</a:t>
            </a:r>
            <a:r>
              <a:rPr lang="en-US" altLang="zh-CN" sz="2000">
                <a:latin typeface="Times New Roman" panose="02020603050405020304" pitchFamily="18" charset="0"/>
              </a:rPr>
              <a:t>&lt;ZT”+“</a:t>
            </a:r>
            <a:r>
              <a:rPr lang="zh-CN" altLang="en-US" sz="2000">
                <a:latin typeface="Times New Roman" panose="02020603050405020304" pitchFamily="18" charset="0"/>
              </a:rPr>
              <a:t>海关审核联系单号或者</a:t>
            </a:r>
            <a:r>
              <a:rPr lang="en-US" altLang="zh-CN" sz="2000">
                <a:latin typeface="Times New Roman" panose="02020603050405020304" pitchFamily="18" charset="0"/>
              </a:rPr>
              <a:t>《</a:t>
            </a:r>
            <a:r>
              <a:rPr lang="zh-CN" altLang="en-US" sz="2000">
                <a:latin typeface="Times New Roman" panose="02020603050405020304" pitchFamily="18" charset="0"/>
              </a:rPr>
              <a:t>海关责令进口货物直接退运通知书</a:t>
            </a:r>
            <a:r>
              <a:rPr lang="en-US" altLang="zh-CN" sz="2000">
                <a:latin typeface="Times New Roman" panose="02020603050405020304" pitchFamily="18" charset="0"/>
              </a:rPr>
              <a:t>》</a:t>
            </a:r>
            <a:r>
              <a:rPr lang="zh-CN" altLang="en-US" sz="2000">
                <a:latin typeface="Times New Roman" panose="02020603050405020304" pitchFamily="18" charset="0"/>
              </a:rPr>
              <a:t>编号”</a:t>
            </a:r>
            <a:r>
              <a:rPr lang="en-US" altLang="zh-CN" sz="2000">
                <a:latin typeface="Times New Roman" panose="02020603050405020304" pitchFamily="18" charset="0"/>
              </a:rPr>
              <a:t>+“&gt;”</a:t>
            </a:r>
            <a:r>
              <a:rPr lang="zh-CN" altLang="en-US" sz="2000">
                <a:latin typeface="Times New Roman" panose="02020603050405020304" pitchFamily="18" charset="0"/>
              </a:rPr>
              <a:t>。</a:t>
            </a:r>
          </a:p>
          <a:p>
            <a:r>
              <a:rPr lang="zh-CN" altLang="en-US" sz="2000">
                <a:latin typeface="Times New Roman" panose="02020603050405020304" pitchFamily="18" charset="0"/>
              </a:rPr>
              <a:t>（三）保税监管场所进出货物，在“保税</a:t>
            </a:r>
            <a:r>
              <a:rPr lang="en-US" altLang="zh-CN" sz="2000">
                <a:latin typeface="Times New Roman" panose="02020603050405020304" pitchFamily="18" charset="0"/>
              </a:rPr>
              <a:t>/</a:t>
            </a:r>
            <a:r>
              <a:rPr lang="zh-CN" altLang="en-US" sz="2000">
                <a:latin typeface="Times New Roman" panose="02020603050405020304" pitchFamily="18" charset="0"/>
              </a:rPr>
              <a:t>监管场所”栏填报本保税监管场所编码（保税物流中心（</a:t>
            </a:r>
            <a:r>
              <a:rPr lang="en-US" altLang="zh-CN" sz="2000">
                <a:latin typeface="Times New Roman" panose="02020603050405020304" pitchFamily="18" charset="0"/>
              </a:rPr>
              <a:t>B</a:t>
            </a:r>
            <a:r>
              <a:rPr lang="zh-CN" altLang="en-US" sz="2000">
                <a:latin typeface="Times New Roman" panose="02020603050405020304" pitchFamily="18" charset="0"/>
              </a:rPr>
              <a:t>型）填报本中心的国内地区代码），若涉及货物在保税监管场所间流转的，在本栏填报对方保税监管场所代码。</a:t>
            </a:r>
          </a:p>
          <a:p>
            <a:r>
              <a:rPr lang="zh-CN" altLang="en-US" sz="2000">
                <a:latin typeface="Times New Roman" panose="02020603050405020304" pitchFamily="18" charset="0"/>
              </a:rPr>
              <a:t>（四）涉及加工贸易货物销毁处置的，在本栏填报海关加工贸易货物销毁处置申报表编号。</a:t>
            </a:r>
          </a:p>
        </p:txBody>
      </p:sp>
    </p:spTree>
    <p:extLst>
      <p:ext uri="{BB962C8B-B14F-4D97-AF65-F5344CB8AC3E}">
        <p14:creationId xmlns:p14="http://schemas.microsoft.com/office/powerpoint/2010/main" val="283136765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备注（选填）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pPr>
              <a:lnSpc>
                <a:spcPct val="90000"/>
              </a:lnSpc>
            </a:pPr>
            <a:r>
              <a:rPr lang="zh-CN" altLang="en-US" sz="1400">
                <a:latin typeface="Times New Roman" panose="02020603050405020304" pitchFamily="18" charset="0"/>
              </a:rPr>
              <a:t>（五）当监管方式为“暂时进出货物”（</a:t>
            </a:r>
            <a:r>
              <a:rPr lang="en-US" altLang="zh-CN" sz="1400">
                <a:latin typeface="Times New Roman" panose="02020603050405020304" pitchFamily="18" charset="0"/>
              </a:rPr>
              <a:t>2600</a:t>
            </a:r>
            <a:r>
              <a:rPr lang="zh-CN" altLang="en-US" sz="1400">
                <a:latin typeface="Times New Roman" panose="02020603050405020304" pitchFamily="18" charset="0"/>
              </a:rPr>
              <a:t>）和“展览品”（</a:t>
            </a:r>
            <a:r>
              <a:rPr lang="en-US" altLang="zh-CN" sz="1400">
                <a:latin typeface="Times New Roman" panose="02020603050405020304" pitchFamily="18" charset="0"/>
              </a:rPr>
              <a:t>2700</a:t>
            </a:r>
            <a:r>
              <a:rPr lang="zh-CN" altLang="en-US" sz="1400">
                <a:latin typeface="Times New Roman" panose="02020603050405020304" pitchFamily="18" charset="0"/>
              </a:rPr>
              <a:t>）时，填报要求如下：</a:t>
            </a:r>
          </a:p>
          <a:p>
            <a:pPr>
              <a:lnSpc>
                <a:spcPct val="90000"/>
              </a:lnSpc>
            </a:pPr>
            <a:r>
              <a:rPr lang="en-US" altLang="zh-CN" sz="1400">
                <a:latin typeface="Times New Roman" panose="02020603050405020304" pitchFamily="18" charset="0"/>
              </a:rPr>
              <a:t>1</a:t>
            </a:r>
            <a:r>
              <a:rPr lang="zh-CN" altLang="en-US" sz="1400">
                <a:latin typeface="Times New Roman" panose="02020603050405020304" pitchFamily="18" charset="0"/>
              </a:rPr>
              <a:t>．根据</a:t>
            </a:r>
            <a:r>
              <a:rPr lang="en-US" altLang="zh-CN" sz="1400">
                <a:latin typeface="Times New Roman" panose="02020603050405020304" pitchFamily="18" charset="0"/>
              </a:rPr>
              <a:t>《</a:t>
            </a:r>
            <a:r>
              <a:rPr lang="zh-CN" altLang="en-US" sz="1400">
                <a:latin typeface="Times New Roman" panose="02020603050405020304" pitchFamily="18" charset="0"/>
              </a:rPr>
              <a:t>中华人民共和国海关暂时进出境货物管理办法</a:t>
            </a:r>
            <a:r>
              <a:rPr lang="en-US" altLang="zh-CN" sz="1400">
                <a:latin typeface="Times New Roman" panose="02020603050405020304" pitchFamily="18" charset="0"/>
              </a:rPr>
              <a:t>》</a:t>
            </a:r>
            <a:r>
              <a:rPr lang="zh-CN" altLang="en-US" sz="1400">
                <a:latin typeface="Times New Roman" panose="02020603050405020304" pitchFamily="18" charset="0"/>
              </a:rPr>
              <a:t>（海关总署令第</a:t>
            </a:r>
            <a:r>
              <a:rPr lang="en-US" altLang="zh-CN" sz="1400">
                <a:latin typeface="Times New Roman" panose="02020603050405020304" pitchFamily="18" charset="0"/>
              </a:rPr>
              <a:t>233</a:t>
            </a:r>
            <a:r>
              <a:rPr lang="zh-CN" altLang="en-US" sz="1400">
                <a:latin typeface="Times New Roman" panose="02020603050405020304" pitchFamily="18" charset="0"/>
              </a:rPr>
              <a:t>号，以下简称</a:t>
            </a:r>
            <a:r>
              <a:rPr lang="en-US" altLang="zh-CN" sz="1400">
                <a:latin typeface="Times New Roman" panose="02020603050405020304" pitchFamily="18" charset="0"/>
              </a:rPr>
              <a:t>《</a:t>
            </a:r>
            <a:r>
              <a:rPr lang="zh-CN" altLang="en-US" sz="1400">
                <a:latin typeface="Times New Roman" panose="02020603050405020304" pitchFamily="18" charset="0"/>
              </a:rPr>
              <a:t>管理办法</a:t>
            </a:r>
            <a:r>
              <a:rPr lang="en-US" altLang="zh-CN" sz="1400">
                <a:latin typeface="Times New Roman" panose="02020603050405020304" pitchFamily="18" charset="0"/>
              </a:rPr>
              <a:t>》</a:t>
            </a:r>
            <a:r>
              <a:rPr lang="zh-CN" altLang="en-US" sz="1400">
                <a:latin typeface="Times New Roman" panose="02020603050405020304" pitchFamily="18" charset="0"/>
              </a:rPr>
              <a:t>）第三条第一款所列项目，在本栏填报暂时进出境货物类别。例如：暂进六，暂出九；</a:t>
            </a:r>
          </a:p>
          <a:p>
            <a:pPr>
              <a:lnSpc>
                <a:spcPct val="90000"/>
              </a:lnSpc>
            </a:pPr>
            <a:r>
              <a:rPr lang="en-US" altLang="zh-CN" sz="1400">
                <a:latin typeface="Times New Roman" panose="02020603050405020304" pitchFamily="18" charset="0"/>
              </a:rPr>
              <a:t>2</a:t>
            </a:r>
            <a:r>
              <a:rPr lang="zh-CN" altLang="en-US" sz="1400">
                <a:latin typeface="Times New Roman" panose="02020603050405020304" pitchFamily="18" charset="0"/>
              </a:rPr>
              <a:t>．根据</a:t>
            </a:r>
            <a:r>
              <a:rPr lang="en-US" altLang="zh-CN" sz="1400">
                <a:latin typeface="Times New Roman" panose="02020603050405020304" pitchFamily="18" charset="0"/>
              </a:rPr>
              <a:t>《</a:t>
            </a:r>
            <a:r>
              <a:rPr lang="zh-CN" altLang="en-US" sz="1400">
                <a:latin typeface="Times New Roman" panose="02020603050405020304" pitchFamily="18" charset="0"/>
              </a:rPr>
              <a:t>管理办法</a:t>
            </a:r>
            <a:r>
              <a:rPr lang="en-US" altLang="zh-CN" sz="1400">
                <a:latin typeface="Times New Roman" panose="02020603050405020304" pitchFamily="18" charset="0"/>
              </a:rPr>
              <a:t>》</a:t>
            </a:r>
            <a:r>
              <a:rPr lang="zh-CN" altLang="en-US" sz="1400">
                <a:latin typeface="Times New Roman" panose="02020603050405020304" pitchFamily="18" charset="0"/>
              </a:rPr>
              <a:t>第十条规定，在本栏填报</a:t>
            </a:r>
            <a:r>
              <a:rPr lang="en-US" altLang="zh-CN" sz="1400">
                <a:latin typeface="Times New Roman" panose="02020603050405020304" pitchFamily="18" charset="0"/>
              </a:rPr>
              <a:t>8</a:t>
            </a:r>
            <a:r>
              <a:rPr lang="zh-CN" altLang="en-US" sz="1400">
                <a:latin typeface="Times New Roman" panose="02020603050405020304" pitchFamily="18" charset="0"/>
              </a:rPr>
              <a:t>位数字型的复运出境或者复运进境日期，需注意的是期限应在货物进出境之日起</a:t>
            </a:r>
            <a:r>
              <a:rPr lang="en-US" altLang="zh-CN" sz="1400">
                <a:latin typeface="Times New Roman" panose="02020603050405020304" pitchFamily="18" charset="0"/>
              </a:rPr>
              <a:t>6</a:t>
            </a:r>
            <a:r>
              <a:rPr lang="zh-CN" altLang="en-US" sz="1400">
                <a:latin typeface="Times New Roman" panose="02020603050405020304" pitchFamily="18" charset="0"/>
              </a:rPr>
              <a:t>个月内。例如：</a:t>
            </a:r>
            <a:r>
              <a:rPr lang="en-US" altLang="zh-CN" sz="1400">
                <a:latin typeface="Times New Roman" panose="02020603050405020304" pitchFamily="18" charset="0"/>
              </a:rPr>
              <a:t>20180815</a:t>
            </a:r>
            <a:r>
              <a:rPr lang="zh-CN" altLang="en-US" sz="1400">
                <a:latin typeface="Times New Roman" panose="02020603050405020304" pitchFamily="18" charset="0"/>
              </a:rPr>
              <a:t>前复运进境，</a:t>
            </a:r>
            <a:r>
              <a:rPr lang="en-US" altLang="zh-CN" sz="1400">
                <a:latin typeface="Times New Roman" panose="02020603050405020304" pitchFamily="18" charset="0"/>
              </a:rPr>
              <a:t>20181020</a:t>
            </a:r>
            <a:r>
              <a:rPr lang="zh-CN" altLang="en-US" sz="1400">
                <a:latin typeface="Times New Roman" panose="02020603050405020304" pitchFamily="18" charset="0"/>
              </a:rPr>
              <a:t>前复运出境；</a:t>
            </a:r>
          </a:p>
          <a:p>
            <a:pPr>
              <a:lnSpc>
                <a:spcPct val="90000"/>
              </a:lnSpc>
            </a:pPr>
            <a:r>
              <a:rPr lang="en-US" altLang="zh-CN" sz="1400">
                <a:latin typeface="Times New Roman" panose="02020603050405020304" pitchFamily="18" charset="0"/>
              </a:rPr>
              <a:t>3</a:t>
            </a:r>
            <a:r>
              <a:rPr lang="zh-CN" altLang="en-US" sz="1400">
                <a:latin typeface="Times New Roman" panose="02020603050405020304" pitchFamily="18" charset="0"/>
              </a:rPr>
              <a:t>．根据</a:t>
            </a:r>
            <a:r>
              <a:rPr lang="en-US" altLang="zh-CN" sz="1400">
                <a:latin typeface="Times New Roman" panose="02020603050405020304" pitchFamily="18" charset="0"/>
              </a:rPr>
              <a:t>《</a:t>
            </a:r>
            <a:r>
              <a:rPr lang="zh-CN" altLang="en-US" sz="1400">
                <a:latin typeface="Times New Roman" panose="02020603050405020304" pitchFamily="18" charset="0"/>
              </a:rPr>
              <a:t>管理办法</a:t>
            </a:r>
            <a:r>
              <a:rPr lang="en-US" altLang="zh-CN" sz="1400">
                <a:latin typeface="Times New Roman" panose="02020603050405020304" pitchFamily="18" charset="0"/>
              </a:rPr>
              <a:t>》</a:t>
            </a:r>
            <a:r>
              <a:rPr lang="zh-CN" altLang="en-US" sz="1400">
                <a:latin typeface="Times New Roman" panose="02020603050405020304" pitchFamily="18" charset="0"/>
              </a:rPr>
              <a:t>第七条，向海关申请对有关货物是否属于暂时进出境货物进行审核确认的，在本栏填报</a:t>
            </a:r>
            <a:r>
              <a:rPr lang="en-US" altLang="zh-CN" sz="1400">
                <a:latin typeface="Times New Roman" panose="02020603050405020304" pitchFamily="18" charset="0"/>
              </a:rPr>
              <a:t>《</a:t>
            </a:r>
            <a:r>
              <a:rPr lang="zh-CN" altLang="en-US" sz="1400">
                <a:latin typeface="Times New Roman" panose="02020603050405020304" pitchFamily="18" charset="0"/>
              </a:rPr>
              <a:t>中华人民共和国</a:t>
            </a:r>
            <a:r>
              <a:rPr lang="en-US" altLang="zh-CN" sz="1400">
                <a:latin typeface="Times New Roman" panose="02020603050405020304" pitchFamily="18" charset="0"/>
              </a:rPr>
              <a:t>XX</a:t>
            </a:r>
            <a:r>
              <a:rPr lang="zh-CN" altLang="en-US" sz="1400">
                <a:latin typeface="Times New Roman" panose="02020603050405020304" pitchFamily="18" charset="0"/>
              </a:rPr>
              <a:t>海关暂时进出境货物审核确认书</a:t>
            </a:r>
            <a:r>
              <a:rPr lang="en-US" altLang="zh-CN" sz="1400">
                <a:latin typeface="Times New Roman" panose="02020603050405020304" pitchFamily="18" charset="0"/>
              </a:rPr>
              <a:t>》</a:t>
            </a:r>
            <a:r>
              <a:rPr lang="zh-CN" altLang="en-US" sz="1400">
                <a:latin typeface="Times New Roman" panose="02020603050405020304" pitchFamily="18" charset="0"/>
              </a:rPr>
              <a:t>编号。例如：</a:t>
            </a:r>
            <a:r>
              <a:rPr lang="en-US" altLang="zh-CN" sz="1400">
                <a:latin typeface="Times New Roman" panose="02020603050405020304" pitchFamily="18" charset="0"/>
              </a:rPr>
              <a:t>&lt;ZS</a:t>
            </a:r>
            <a:r>
              <a:rPr lang="zh-CN" altLang="en-US" sz="1400">
                <a:latin typeface="Times New Roman" panose="02020603050405020304" pitchFamily="18" charset="0"/>
              </a:rPr>
              <a:t>海关审核确认书编号</a:t>
            </a:r>
            <a:r>
              <a:rPr lang="en-US" altLang="zh-CN" sz="1400">
                <a:latin typeface="Times New Roman" panose="02020603050405020304" pitchFamily="18" charset="0"/>
              </a:rPr>
              <a:t>&gt;</a:t>
            </a:r>
            <a:r>
              <a:rPr lang="zh-CN" altLang="en-US" sz="1400">
                <a:latin typeface="Times New Roman" panose="02020603050405020304" pitchFamily="18" charset="0"/>
              </a:rPr>
              <a:t>，其中英文为大写字母；无此项目的，无需填报。</a:t>
            </a:r>
          </a:p>
          <a:p>
            <a:pPr>
              <a:lnSpc>
                <a:spcPct val="90000"/>
              </a:lnSpc>
            </a:pPr>
            <a:r>
              <a:rPr lang="zh-CN" altLang="en-US" sz="1400">
                <a:latin typeface="Times New Roman" panose="02020603050405020304" pitchFamily="18" charset="0"/>
              </a:rPr>
              <a:t>上述内容依次填报，项目间用“</a:t>
            </a:r>
            <a:r>
              <a:rPr lang="en-US" altLang="zh-CN" sz="1400">
                <a:latin typeface="Times New Roman" panose="02020603050405020304" pitchFamily="18" charset="0"/>
              </a:rPr>
              <a:t>/”</a:t>
            </a:r>
            <a:r>
              <a:rPr lang="zh-CN" altLang="en-US" sz="1400">
                <a:latin typeface="Times New Roman" panose="02020603050405020304" pitchFamily="18" charset="0"/>
              </a:rPr>
              <a:t>分隔，前后均不加空格。</a:t>
            </a:r>
          </a:p>
          <a:p>
            <a:pPr>
              <a:lnSpc>
                <a:spcPct val="90000"/>
              </a:lnSpc>
            </a:pPr>
            <a:r>
              <a:rPr lang="en-US" altLang="zh-CN" sz="1400">
                <a:latin typeface="Times New Roman" panose="02020603050405020304" pitchFamily="18" charset="0"/>
              </a:rPr>
              <a:t>4</a:t>
            </a:r>
            <a:r>
              <a:rPr lang="zh-CN" altLang="en-US" sz="1400">
                <a:latin typeface="Times New Roman" panose="02020603050405020304" pitchFamily="18" charset="0"/>
              </a:rPr>
              <a:t>．收发货人或其代理人申报货物复运进境或者复运出境的：</a:t>
            </a:r>
          </a:p>
          <a:p>
            <a:pPr>
              <a:lnSpc>
                <a:spcPct val="90000"/>
              </a:lnSpc>
            </a:pPr>
            <a:r>
              <a:rPr lang="zh-CN" altLang="en-US" sz="1400">
                <a:latin typeface="Times New Roman" panose="02020603050405020304" pitchFamily="18" charset="0"/>
              </a:rPr>
              <a:t>货物办理过延期的，根据</a:t>
            </a:r>
            <a:r>
              <a:rPr lang="en-US" altLang="zh-CN" sz="1400">
                <a:latin typeface="Times New Roman" panose="02020603050405020304" pitchFamily="18" charset="0"/>
              </a:rPr>
              <a:t>《</a:t>
            </a:r>
            <a:r>
              <a:rPr lang="zh-CN" altLang="en-US" sz="1400">
                <a:latin typeface="Times New Roman" panose="02020603050405020304" pitchFamily="18" charset="0"/>
              </a:rPr>
              <a:t>管理办法</a:t>
            </a:r>
            <a:r>
              <a:rPr lang="en-US" altLang="zh-CN" sz="1400">
                <a:latin typeface="Times New Roman" panose="02020603050405020304" pitchFamily="18" charset="0"/>
              </a:rPr>
              <a:t>》</a:t>
            </a:r>
            <a:r>
              <a:rPr lang="zh-CN" altLang="en-US" sz="1400">
                <a:latin typeface="Times New Roman" panose="02020603050405020304" pitchFamily="18" charset="0"/>
              </a:rPr>
              <a:t>在本栏填报</a:t>
            </a:r>
            <a:r>
              <a:rPr lang="en-US" altLang="zh-CN" sz="1400">
                <a:latin typeface="Times New Roman" panose="02020603050405020304" pitchFamily="18" charset="0"/>
              </a:rPr>
              <a:t>《</a:t>
            </a:r>
            <a:r>
              <a:rPr lang="zh-CN" altLang="en-US" sz="1400">
                <a:latin typeface="Times New Roman" panose="02020603050405020304" pitchFamily="18" charset="0"/>
              </a:rPr>
              <a:t>货物暂时进</a:t>
            </a:r>
            <a:r>
              <a:rPr lang="en-US" altLang="zh-CN" sz="1400">
                <a:latin typeface="Times New Roman" panose="02020603050405020304" pitchFamily="18" charset="0"/>
              </a:rPr>
              <a:t>/</a:t>
            </a:r>
            <a:r>
              <a:rPr lang="zh-CN" altLang="en-US" sz="1400">
                <a:latin typeface="Times New Roman" panose="02020603050405020304" pitchFamily="18" charset="0"/>
              </a:rPr>
              <a:t>出境延期办理单</a:t>
            </a:r>
            <a:r>
              <a:rPr lang="en-US" altLang="zh-CN" sz="1400">
                <a:latin typeface="Times New Roman" panose="02020603050405020304" pitchFamily="18" charset="0"/>
              </a:rPr>
              <a:t>》</a:t>
            </a:r>
            <a:r>
              <a:rPr lang="zh-CN" altLang="en-US" sz="1400">
                <a:latin typeface="Times New Roman" panose="02020603050405020304" pitchFamily="18" charset="0"/>
              </a:rPr>
              <a:t>的海关回执编号。例如：</a:t>
            </a:r>
            <a:r>
              <a:rPr lang="en-US" altLang="zh-CN" sz="1400">
                <a:latin typeface="Times New Roman" panose="02020603050405020304" pitchFamily="18" charset="0"/>
              </a:rPr>
              <a:t>&lt;ZS</a:t>
            </a:r>
            <a:r>
              <a:rPr lang="zh-CN" altLang="en-US" sz="1400">
                <a:latin typeface="Times New Roman" panose="02020603050405020304" pitchFamily="18" charset="0"/>
              </a:rPr>
              <a:t>海关回执编号</a:t>
            </a:r>
            <a:r>
              <a:rPr lang="en-US" altLang="zh-CN" sz="1400">
                <a:latin typeface="Times New Roman" panose="02020603050405020304" pitchFamily="18" charset="0"/>
              </a:rPr>
              <a:t>&gt;</a:t>
            </a:r>
            <a:r>
              <a:rPr lang="zh-CN" altLang="en-US" sz="1400">
                <a:latin typeface="Times New Roman" panose="02020603050405020304" pitchFamily="18" charset="0"/>
              </a:rPr>
              <a:t>，其中英文为大写字母；无此项目的，无需填报。</a:t>
            </a:r>
          </a:p>
          <a:p>
            <a:pPr>
              <a:lnSpc>
                <a:spcPct val="90000"/>
              </a:lnSpc>
            </a:pPr>
            <a:r>
              <a:rPr lang="zh-CN" altLang="en-US" sz="1400">
                <a:latin typeface="Times New Roman" panose="02020603050405020304" pitchFamily="18" charset="0"/>
              </a:rPr>
              <a:t>（六）跨境电子商务进出口货物，在本栏填报“跨境电子商务”。</a:t>
            </a:r>
          </a:p>
          <a:p>
            <a:pPr>
              <a:lnSpc>
                <a:spcPct val="90000"/>
              </a:lnSpc>
            </a:pPr>
            <a:r>
              <a:rPr lang="zh-CN" altLang="en-US" sz="1400">
                <a:latin typeface="Times New Roman" panose="02020603050405020304" pitchFamily="18" charset="0"/>
              </a:rPr>
              <a:t>（七）加工贸易副产品内销，在本栏填报“加工贸易副产品内销”。</a:t>
            </a:r>
          </a:p>
          <a:p>
            <a:pPr>
              <a:lnSpc>
                <a:spcPct val="90000"/>
              </a:lnSpc>
            </a:pPr>
            <a:r>
              <a:rPr lang="zh-CN" altLang="en-US" sz="1400">
                <a:latin typeface="Times New Roman" panose="02020603050405020304" pitchFamily="18" charset="0"/>
              </a:rPr>
              <a:t>（八）服务外包货物进口，在本栏填报“国际服务外包进口货物”。</a:t>
            </a:r>
          </a:p>
        </p:txBody>
      </p:sp>
    </p:spTree>
    <p:extLst>
      <p:ext uri="{BB962C8B-B14F-4D97-AF65-F5344CB8AC3E}">
        <p14:creationId xmlns:p14="http://schemas.microsoft.com/office/powerpoint/2010/main" val="109443037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备注（选填）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pPr>
              <a:lnSpc>
                <a:spcPct val="90000"/>
              </a:lnSpc>
            </a:pPr>
            <a:r>
              <a:rPr lang="zh-CN" altLang="en-US" sz="1700" dirty="0">
                <a:latin typeface="Times New Roman" panose="02020603050405020304" pitchFamily="18" charset="0"/>
              </a:rPr>
              <a:t>（九）公式定价进口货物，在本栏填报公式定价备案号，格式为</a:t>
            </a:r>
            <a:r>
              <a:rPr lang="en-US" altLang="zh-CN" sz="1700" dirty="0">
                <a:latin typeface="Times New Roman" panose="02020603050405020304" pitchFamily="18" charset="0"/>
              </a:rPr>
              <a:t>:“</a:t>
            </a:r>
            <a:r>
              <a:rPr lang="zh-CN" altLang="en-US" sz="1700" dirty="0">
                <a:latin typeface="Times New Roman" panose="02020603050405020304" pitchFamily="18" charset="0"/>
              </a:rPr>
              <a:t>公式定价”</a:t>
            </a:r>
            <a:r>
              <a:rPr lang="en-US" altLang="zh-CN" sz="1700" dirty="0">
                <a:latin typeface="Times New Roman" panose="02020603050405020304" pitchFamily="18" charset="0"/>
              </a:rPr>
              <a:t>+</a:t>
            </a:r>
            <a:r>
              <a:rPr lang="zh-CN" altLang="en-US" sz="1700" dirty="0">
                <a:latin typeface="Times New Roman" panose="02020603050405020304" pitchFamily="18" charset="0"/>
              </a:rPr>
              <a:t>备案编号</a:t>
            </a:r>
            <a:r>
              <a:rPr lang="en-US" altLang="zh-CN" sz="1700" dirty="0">
                <a:latin typeface="Times New Roman" panose="02020603050405020304" pitchFamily="18" charset="0"/>
              </a:rPr>
              <a:t>+“@”</a:t>
            </a:r>
            <a:r>
              <a:rPr lang="zh-CN" altLang="en-US" sz="1700" dirty="0">
                <a:latin typeface="Times New Roman" panose="02020603050405020304" pitchFamily="18" charset="0"/>
              </a:rPr>
              <a:t>。对于同一报关单下有多项商品的，如某项或某几项商品为公式定价备案的，则在本栏填报为</a:t>
            </a:r>
            <a:r>
              <a:rPr lang="en-US" altLang="zh-CN" sz="1700" dirty="0">
                <a:latin typeface="Times New Roman" panose="02020603050405020304" pitchFamily="18" charset="0"/>
              </a:rPr>
              <a:t>:“</a:t>
            </a:r>
            <a:r>
              <a:rPr lang="zh-CN" altLang="en-US" sz="1700" dirty="0">
                <a:latin typeface="Times New Roman" panose="02020603050405020304" pitchFamily="18" charset="0"/>
              </a:rPr>
              <a:t>公式定价”</a:t>
            </a:r>
            <a:r>
              <a:rPr lang="en-US" altLang="zh-CN" sz="1700" dirty="0">
                <a:latin typeface="Times New Roman" panose="02020603050405020304" pitchFamily="18" charset="0"/>
              </a:rPr>
              <a:t>+</a:t>
            </a:r>
            <a:r>
              <a:rPr lang="zh-CN" altLang="en-US" sz="1700" dirty="0">
                <a:latin typeface="Times New Roman" panose="02020603050405020304" pitchFamily="18" charset="0"/>
              </a:rPr>
              <a:t>备案编号</a:t>
            </a:r>
            <a:r>
              <a:rPr lang="en-US" altLang="zh-CN" sz="1700" dirty="0">
                <a:latin typeface="Times New Roman" panose="02020603050405020304" pitchFamily="18" charset="0"/>
              </a:rPr>
              <a:t>+“#”+</a:t>
            </a:r>
            <a:r>
              <a:rPr lang="zh-CN" altLang="en-US" sz="1700" dirty="0">
                <a:latin typeface="Times New Roman" panose="02020603050405020304" pitchFamily="18" charset="0"/>
              </a:rPr>
              <a:t>商品序号</a:t>
            </a:r>
            <a:r>
              <a:rPr lang="en-US" altLang="zh-CN" sz="1700" dirty="0">
                <a:latin typeface="Times New Roman" panose="02020603050405020304" pitchFamily="18" charset="0"/>
              </a:rPr>
              <a:t>+“@”</a:t>
            </a:r>
            <a:r>
              <a:rPr lang="zh-CN" altLang="en-US" sz="1700" dirty="0">
                <a:latin typeface="Times New Roman" panose="02020603050405020304" pitchFamily="18" charset="0"/>
              </a:rPr>
              <a:t>。</a:t>
            </a:r>
          </a:p>
          <a:p>
            <a:pPr>
              <a:lnSpc>
                <a:spcPct val="90000"/>
              </a:lnSpc>
            </a:pPr>
            <a:r>
              <a:rPr lang="zh-CN" altLang="en-US" sz="1700" dirty="0">
                <a:latin typeface="Times New Roman" panose="02020603050405020304" pitchFamily="18" charset="0"/>
              </a:rPr>
              <a:t>（十）进出口与</a:t>
            </a:r>
            <a:r>
              <a:rPr lang="en-US" altLang="zh-CN" sz="1700" dirty="0">
                <a:latin typeface="Times New Roman" panose="02020603050405020304" pitchFamily="18" charset="0"/>
              </a:rPr>
              <a:t>《</a:t>
            </a:r>
            <a:r>
              <a:rPr lang="zh-CN" altLang="en-US" sz="1700" dirty="0">
                <a:latin typeface="Times New Roman" panose="02020603050405020304" pitchFamily="18" charset="0"/>
              </a:rPr>
              <a:t>预裁定决定书</a:t>
            </a:r>
            <a:r>
              <a:rPr lang="en-US" altLang="zh-CN" sz="1700" dirty="0">
                <a:latin typeface="Times New Roman" panose="02020603050405020304" pitchFamily="18" charset="0"/>
              </a:rPr>
              <a:t>》</a:t>
            </a:r>
            <a:r>
              <a:rPr lang="zh-CN" altLang="en-US" sz="1700" dirty="0">
                <a:latin typeface="Times New Roman" panose="02020603050405020304" pitchFamily="18" charset="0"/>
              </a:rPr>
              <a:t>列明情形相同的货物时，按照</a:t>
            </a:r>
            <a:r>
              <a:rPr lang="en-US" altLang="zh-CN" sz="1700" dirty="0">
                <a:latin typeface="Times New Roman" panose="02020603050405020304" pitchFamily="18" charset="0"/>
              </a:rPr>
              <a:t>《</a:t>
            </a:r>
            <a:r>
              <a:rPr lang="zh-CN" altLang="en-US" sz="1700" dirty="0">
                <a:latin typeface="Times New Roman" panose="02020603050405020304" pitchFamily="18" charset="0"/>
              </a:rPr>
              <a:t>预裁定决定书</a:t>
            </a:r>
            <a:r>
              <a:rPr lang="en-US" altLang="zh-CN" sz="1700" dirty="0">
                <a:latin typeface="Times New Roman" panose="02020603050405020304" pitchFamily="18" charset="0"/>
              </a:rPr>
              <a:t>》</a:t>
            </a:r>
            <a:r>
              <a:rPr lang="zh-CN" altLang="en-US" sz="1700" dirty="0">
                <a:latin typeface="Times New Roman" panose="02020603050405020304" pitchFamily="18" charset="0"/>
              </a:rPr>
              <a:t>在本栏填报，格式为：“预裁定</a:t>
            </a:r>
            <a:r>
              <a:rPr lang="en-US" altLang="zh-CN" sz="1700" dirty="0">
                <a:latin typeface="Times New Roman" panose="02020603050405020304" pitchFamily="18" charset="0"/>
              </a:rPr>
              <a:t>+《</a:t>
            </a:r>
            <a:r>
              <a:rPr lang="zh-CN" altLang="en-US" sz="1700" dirty="0">
                <a:latin typeface="Times New Roman" panose="02020603050405020304" pitchFamily="18" charset="0"/>
              </a:rPr>
              <a:t>预裁定决定书</a:t>
            </a:r>
            <a:r>
              <a:rPr lang="en-US" altLang="zh-CN" sz="1700" dirty="0">
                <a:latin typeface="Times New Roman" panose="02020603050405020304" pitchFamily="18" charset="0"/>
              </a:rPr>
              <a:t>》</a:t>
            </a:r>
            <a:r>
              <a:rPr lang="zh-CN" altLang="en-US" sz="1700" dirty="0">
                <a:latin typeface="Times New Roman" panose="02020603050405020304" pitchFamily="18" charset="0"/>
              </a:rPr>
              <a:t>编号”。例如：某份预裁定决定书编号为</a:t>
            </a:r>
            <a:r>
              <a:rPr lang="en-US" altLang="zh-CN" sz="1700" dirty="0">
                <a:latin typeface="Times New Roman" panose="02020603050405020304" pitchFamily="18" charset="0"/>
              </a:rPr>
              <a:t>R-2-0100-2018-0001</a:t>
            </a:r>
            <a:r>
              <a:rPr lang="zh-CN" altLang="en-US" sz="1700" dirty="0">
                <a:latin typeface="Times New Roman" panose="02020603050405020304" pitchFamily="18" charset="0"/>
              </a:rPr>
              <a:t>，则填报为“预裁定</a:t>
            </a:r>
            <a:r>
              <a:rPr lang="en-US" altLang="zh-CN" sz="1700" dirty="0">
                <a:latin typeface="Times New Roman" panose="02020603050405020304" pitchFamily="18" charset="0"/>
              </a:rPr>
              <a:t>R-2-0100-2018-0001”</a:t>
            </a:r>
            <a:r>
              <a:rPr lang="zh-CN" altLang="en-US" sz="1700" dirty="0">
                <a:latin typeface="Times New Roman" panose="02020603050405020304" pitchFamily="18" charset="0"/>
              </a:rPr>
              <a:t>。</a:t>
            </a:r>
          </a:p>
          <a:p>
            <a:pPr>
              <a:lnSpc>
                <a:spcPct val="90000"/>
              </a:lnSpc>
            </a:pPr>
            <a:r>
              <a:rPr lang="zh-CN" altLang="en-US" sz="1700" dirty="0">
                <a:latin typeface="Times New Roman" panose="02020603050405020304" pitchFamily="18" charset="0"/>
              </a:rPr>
              <a:t>（十一）含归类行政裁定报关单，在本栏填报归类行政裁定编号，格式为：“</a:t>
            </a:r>
            <a:r>
              <a:rPr lang="en-US" altLang="zh-CN" sz="1700" dirty="0">
                <a:latin typeface="Times New Roman" panose="02020603050405020304" pitchFamily="18" charset="0"/>
              </a:rPr>
              <a:t>c”+</a:t>
            </a:r>
            <a:r>
              <a:rPr lang="zh-CN" altLang="en-US" sz="1700" dirty="0">
                <a:latin typeface="Times New Roman" panose="02020603050405020304" pitchFamily="18" charset="0"/>
              </a:rPr>
              <a:t>四位数字编号。例如</a:t>
            </a:r>
            <a:r>
              <a:rPr lang="en-US" altLang="zh-CN" sz="1700" dirty="0">
                <a:latin typeface="Times New Roman" panose="02020603050405020304" pitchFamily="18" charset="0"/>
              </a:rPr>
              <a:t>c0001</a:t>
            </a:r>
            <a:r>
              <a:rPr lang="zh-CN" altLang="en-US" sz="1700" dirty="0">
                <a:latin typeface="Times New Roman" panose="02020603050405020304" pitchFamily="18" charset="0"/>
              </a:rPr>
              <a:t>。</a:t>
            </a:r>
          </a:p>
          <a:p>
            <a:pPr>
              <a:lnSpc>
                <a:spcPct val="90000"/>
              </a:lnSpc>
            </a:pPr>
            <a:r>
              <a:rPr lang="zh-CN" altLang="en-US" sz="1700" dirty="0">
                <a:latin typeface="Times New Roman" panose="02020603050405020304" pitchFamily="18" charset="0"/>
              </a:rPr>
              <a:t>（十二）已经在进入特殊监管区时完成检验的货物，在出区入境申报时，在本栏填报“预检验”字样，同时在“关联报检单”栏填报实施预检验的报关单号。</a:t>
            </a:r>
          </a:p>
          <a:p>
            <a:pPr>
              <a:lnSpc>
                <a:spcPct val="90000"/>
              </a:lnSpc>
            </a:pPr>
            <a:r>
              <a:rPr lang="zh-CN" altLang="en-US" sz="1700" dirty="0">
                <a:latin typeface="Times New Roman" panose="02020603050405020304" pitchFamily="18" charset="0"/>
              </a:rPr>
              <a:t>（十三）进口直接退运的货物，在本栏填报“直接退运”字样。</a:t>
            </a:r>
          </a:p>
          <a:p>
            <a:pPr>
              <a:lnSpc>
                <a:spcPct val="90000"/>
              </a:lnSpc>
            </a:pPr>
            <a:r>
              <a:rPr lang="zh-CN" altLang="en-US" sz="1700" dirty="0">
                <a:latin typeface="Times New Roman" panose="02020603050405020304" pitchFamily="18" charset="0"/>
              </a:rPr>
              <a:t>（十四）企业提供</a:t>
            </a:r>
            <a:r>
              <a:rPr lang="en-US" altLang="zh-CN" sz="1700" dirty="0">
                <a:latin typeface="Times New Roman" panose="02020603050405020304" pitchFamily="18" charset="0"/>
              </a:rPr>
              <a:t>ATA</a:t>
            </a:r>
            <a:r>
              <a:rPr lang="zh-CN" altLang="en-US" sz="1700" dirty="0">
                <a:latin typeface="Times New Roman" panose="02020603050405020304" pitchFamily="18" charset="0"/>
              </a:rPr>
              <a:t>单证册的货物，在本栏填报“</a:t>
            </a:r>
            <a:r>
              <a:rPr lang="en-US" altLang="zh-CN" sz="1700" dirty="0">
                <a:latin typeface="Times New Roman" panose="02020603050405020304" pitchFamily="18" charset="0"/>
              </a:rPr>
              <a:t>ATA</a:t>
            </a:r>
            <a:r>
              <a:rPr lang="zh-CN" altLang="en-US" sz="1700" dirty="0">
                <a:latin typeface="Times New Roman" panose="02020603050405020304" pitchFamily="18" charset="0"/>
              </a:rPr>
              <a:t>单证册”字样。</a:t>
            </a:r>
          </a:p>
          <a:p>
            <a:pPr>
              <a:lnSpc>
                <a:spcPct val="90000"/>
              </a:lnSpc>
            </a:pPr>
            <a:r>
              <a:rPr lang="zh-CN" altLang="en-US" sz="1700" dirty="0">
                <a:latin typeface="Times New Roman" panose="02020603050405020304" pitchFamily="18" charset="0"/>
              </a:rPr>
              <a:t>（十五）进出口不含动物源性低风险的生物制品，在本栏填报“不含动物源性”字样。</a:t>
            </a:r>
          </a:p>
        </p:txBody>
      </p:sp>
    </p:spTree>
    <p:extLst>
      <p:ext uri="{BB962C8B-B14F-4D97-AF65-F5344CB8AC3E}">
        <p14:creationId xmlns:p14="http://schemas.microsoft.com/office/powerpoint/2010/main" val="322756976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备注（选填）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pPr>
              <a:lnSpc>
                <a:spcPct val="90000"/>
              </a:lnSpc>
            </a:pPr>
            <a:r>
              <a:rPr lang="zh-CN" altLang="en-US" sz="1600">
                <a:latin typeface="Times New Roman" panose="02020603050405020304" pitchFamily="18" charset="0"/>
              </a:rPr>
              <a:t>（十六）货物自境外进入境内特殊监管区或者保税仓库的，在本栏填报“保税入库”或者“境外入区”字样。</a:t>
            </a:r>
          </a:p>
          <a:p>
            <a:pPr>
              <a:lnSpc>
                <a:spcPct val="90000"/>
              </a:lnSpc>
            </a:pPr>
            <a:r>
              <a:rPr lang="zh-CN" altLang="en-US" sz="1600">
                <a:latin typeface="Times New Roman" panose="02020603050405020304" pitchFamily="18" charset="0"/>
              </a:rPr>
              <a:t>（十七）海关特殊监管区域与境内区外之间采用分送集报方式进出的货物，在本栏填报“分送集报”字样。</a:t>
            </a:r>
          </a:p>
          <a:p>
            <a:pPr>
              <a:lnSpc>
                <a:spcPct val="90000"/>
              </a:lnSpc>
            </a:pPr>
            <a:r>
              <a:rPr lang="zh-CN" altLang="en-US" sz="1600">
                <a:latin typeface="Times New Roman" panose="02020603050405020304" pitchFamily="18" charset="0"/>
              </a:rPr>
              <a:t>（十八）军事装备出入境的，在本栏填报“军品”或“军事装备”字样。</a:t>
            </a:r>
          </a:p>
          <a:p>
            <a:pPr>
              <a:lnSpc>
                <a:spcPct val="90000"/>
              </a:lnSpc>
            </a:pPr>
            <a:r>
              <a:rPr lang="zh-CN" altLang="en-US" sz="1600">
                <a:latin typeface="Times New Roman" panose="02020603050405020304" pitchFamily="18" charset="0"/>
              </a:rPr>
              <a:t>（十九）申报商品的</a:t>
            </a:r>
            <a:r>
              <a:rPr lang="en-US" altLang="zh-CN" sz="1600">
                <a:latin typeface="Times New Roman" panose="02020603050405020304" pitchFamily="18" charset="0"/>
              </a:rPr>
              <a:t>HS</a:t>
            </a:r>
            <a:r>
              <a:rPr lang="zh-CN" altLang="en-US" sz="1600">
                <a:latin typeface="Times New Roman" panose="02020603050405020304" pitchFamily="18" charset="0"/>
              </a:rPr>
              <a:t>为</a:t>
            </a:r>
            <a:r>
              <a:rPr lang="en-US" altLang="zh-CN" sz="1600">
                <a:latin typeface="Times New Roman" panose="02020603050405020304" pitchFamily="18" charset="0"/>
              </a:rPr>
              <a:t>3821000000</a:t>
            </a:r>
            <a:r>
              <a:rPr lang="zh-CN" altLang="en-US" sz="1600">
                <a:latin typeface="Times New Roman" panose="02020603050405020304" pitchFamily="18" charset="0"/>
              </a:rPr>
              <a:t>、</a:t>
            </a:r>
            <a:r>
              <a:rPr lang="en-US" altLang="zh-CN" sz="1600">
                <a:latin typeface="Times New Roman" panose="02020603050405020304" pitchFamily="18" charset="0"/>
              </a:rPr>
              <a:t>3002300000</a:t>
            </a:r>
            <a:r>
              <a:rPr lang="zh-CN" altLang="en-US" sz="1600">
                <a:latin typeface="Times New Roman" panose="02020603050405020304" pitchFamily="18" charset="0"/>
              </a:rPr>
              <a:t>的，填报要求为：属于培养基的，在本栏填报“培养基”字样；属于化学试剂的，在本栏填报“化学试剂”字样；不含动物源性成分的，在本栏填报“不含动物源性”字样。</a:t>
            </a:r>
          </a:p>
          <a:p>
            <a:pPr>
              <a:lnSpc>
                <a:spcPct val="90000"/>
              </a:lnSpc>
            </a:pPr>
            <a:r>
              <a:rPr lang="zh-CN" altLang="en-US" sz="1600">
                <a:latin typeface="Times New Roman" panose="02020603050405020304" pitchFamily="18" charset="0"/>
              </a:rPr>
              <a:t>（二十）属于修理物品的，在本栏填报“修理物品”字样。</a:t>
            </a:r>
          </a:p>
          <a:p>
            <a:pPr>
              <a:lnSpc>
                <a:spcPct val="90000"/>
              </a:lnSpc>
            </a:pPr>
            <a:r>
              <a:rPr lang="zh-CN" altLang="en-US" sz="1600">
                <a:latin typeface="Times New Roman" panose="02020603050405020304" pitchFamily="18" charset="0"/>
              </a:rPr>
              <a:t>（二十一）属于下列情况的，在本栏填报“压力容器”、“成套设备”、“食品添加剂”、“成品退换”、“旧机电产品”等字样。</a:t>
            </a:r>
          </a:p>
          <a:p>
            <a:pPr>
              <a:lnSpc>
                <a:spcPct val="90000"/>
              </a:lnSpc>
            </a:pPr>
            <a:r>
              <a:rPr lang="zh-CN" altLang="en-US" sz="1600">
                <a:latin typeface="Times New Roman" panose="02020603050405020304" pitchFamily="18" charset="0"/>
              </a:rPr>
              <a:t>（二十二）</a:t>
            </a:r>
            <a:r>
              <a:rPr lang="en-US" altLang="zh-CN" sz="1600">
                <a:latin typeface="Times New Roman" panose="02020603050405020304" pitchFamily="18" charset="0"/>
              </a:rPr>
              <a:t>HS</a:t>
            </a:r>
            <a:r>
              <a:rPr lang="zh-CN" altLang="en-US" sz="1600">
                <a:latin typeface="Times New Roman" panose="02020603050405020304" pitchFamily="18" charset="0"/>
              </a:rPr>
              <a:t>为</a:t>
            </a:r>
            <a:r>
              <a:rPr lang="en-US" altLang="zh-CN" sz="1600">
                <a:latin typeface="Times New Roman" panose="02020603050405020304" pitchFamily="18" charset="0"/>
              </a:rPr>
              <a:t>2903890020</a:t>
            </a:r>
            <a:r>
              <a:rPr lang="zh-CN" altLang="en-US" sz="1600">
                <a:latin typeface="Times New Roman" panose="02020603050405020304" pitchFamily="18" charset="0"/>
              </a:rPr>
              <a:t>（入境六溴环十二烷），用途为“其他（</a:t>
            </a:r>
            <a:r>
              <a:rPr lang="en-US" altLang="zh-CN" sz="1600">
                <a:latin typeface="Times New Roman" panose="02020603050405020304" pitchFamily="18" charset="0"/>
              </a:rPr>
              <a:t>99</a:t>
            </a:r>
            <a:r>
              <a:rPr lang="zh-CN" altLang="en-US" sz="1600">
                <a:latin typeface="Times New Roman" panose="02020603050405020304" pitchFamily="18" charset="0"/>
              </a:rPr>
              <a:t>）”的，在本栏填报具体用途。</a:t>
            </a:r>
          </a:p>
          <a:p>
            <a:pPr>
              <a:lnSpc>
                <a:spcPct val="90000"/>
              </a:lnSpc>
            </a:pPr>
            <a:r>
              <a:rPr lang="zh-CN" altLang="en-US" sz="1600">
                <a:latin typeface="Times New Roman" panose="02020603050405020304" pitchFamily="18" charset="0"/>
              </a:rPr>
              <a:t>（二十三）申报时其他必须说明的事项。</a:t>
            </a:r>
          </a:p>
          <a:p>
            <a:pPr>
              <a:lnSpc>
                <a:spcPct val="90000"/>
              </a:lnSpc>
            </a:pPr>
            <a:r>
              <a:rPr lang="zh-CN" altLang="zh-CN" sz="1600"/>
              <a:t>该项目为原报关项目的“标记唛码及备注”和原报检项目的“特殊检验检疫要求”，现合并为“备注”。</a:t>
            </a:r>
            <a:endParaRPr lang="en-US" altLang="zh-CN" sz="1600">
              <a:latin typeface="Times New Roman" panose="02020603050405020304" pitchFamily="18" charset="0"/>
            </a:endParaRPr>
          </a:p>
        </p:txBody>
      </p:sp>
    </p:spTree>
    <p:extLst>
      <p:ext uri="{BB962C8B-B14F-4D97-AF65-F5344CB8AC3E}">
        <p14:creationId xmlns:p14="http://schemas.microsoft.com/office/powerpoint/2010/main" val="258000116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dirty="0">
                <a:solidFill>
                  <a:srgbClr val="FFFFFF"/>
                </a:solidFill>
              </a:rPr>
              <a:t>商品名称（必填）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pPr>
              <a:lnSpc>
                <a:spcPct val="90000"/>
              </a:lnSpc>
            </a:pPr>
            <a:r>
              <a:rPr lang="zh-CN" altLang="en-US" sz="1900" dirty="0">
                <a:latin typeface="Times New Roman" panose="02020603050405020304" pitchFamily="18" charset="0"/>
              </a:rPr>
              <a:t>（一）商品名称应据实填报，并与进出口货物收发货人或受委托的报关企业所提交的合同、发票等相关单证相符。</a:t>
            </a:r>
          </a:p>
          <a:p>
            <a:pPr>
              <a:lnSpc>
                <a:spcPct val="90000"/>
              </a:lnSpc>
            </a:pPr>
            <a:r>
              <a:rPr lang="zh-CN" altLang="en-US" sz="1900" dirty="0">
                <a:latin typeface="Times New Roman" panose="02020603050405020304" pitchFamily="18" charset="0"/>
              </a:rPr>
              <a:t>（二）商品名称应当规范，以能满足海关归类、审价及许可证件管理要求为准，可参照</a:t>
            </a:r>
            <a:r>
              <a:rPr lang="en-US" altLang="zh-CN" sz="1900" dirty="0">
                <a:latin typeface="Times New Roman" panose="02020603050405020304" pitchFamily="18" charset="0"/>
              </a:rPr>
              <a:t>《</a:t>
            </a:r>
            <a:r>
              <a:rPr lang="zh-CN" altLang="en-US" sz="1900" dirty="0">
                <a:latin typeface="Times New Roman" panose="02020603050405020304" pitchFamily="18" charset="0"/>
              </a:rPr>
              <a:t>中华人民共和国海关进出口商品规范申报目录</a:t>
            </a:r>
            <a:r>
              <a:rPr lang="en-US" altLang="zh-CN" sz="1900" dirty="0">
                <a:latin typeface="Times New Roman" panose="02020603050405020304" pitchFamily="18" charset="0"/>
              </a:rPr>
              <a:t>》</a:t>
            </a:r>
            <a:r>
              <a:rPr lang="zh-CN" altLang="en-US" sz="1900" dirty="0">
                <a:latin typeface="Times New Roman" panose="02020603050405020304" pitchFamily="18" charset="0"/>
              </a:rPr>
              <a:t>中对商品名称的要求进行填报。</a:t>
            </a:r>
          </a:p>
          <a:p>
            <a:pPr>
              <a:lnSpc>
                <a:spcPct val="90000"/>
              </a:lnSpc>
            </a:pPr>
            <a:r>
              <a:rPr lang="zh-CN" altLang="en-US" sz="1900" dirty="0">
                <a:latin typeface="Times New Roman" panose="02020603050405020304" pitchFamily="18" charset="0"/>
              </a:rPr>
              <a:t>（三）已备案的加工贸易及保税货物，填报的内容必须与备案登记中同项号下货物的商品名称一致。</a:t>
            </a:r>
          </a:p>
          <a:p>
            <a:pPr>
              <a:lnSpc>
                <a:spcPct val="90000"/>
              </a:lnSpc>
            </a:pPr>
            <a:r>
              <a:rPr lang="zh-CN" altLang="en-US" sz="1900" dirty="0">
                <a:latin typeface="Times New Roman" panose="02020603050405020304" pitchFamily="18" charset="0"/>
              </a:rPr>
              <a:t>（四）对需要海关签发</a:t>
            </a:r>
            <a:r>
              <a:rPr lang="en-US" altLang="zh-CN" sz="1900" dirty="0">
                <a:latin typeface="Times New Roman" panose="02020603050405020304" pitchFamily="18" charset="0"/>
              </a:rPr>
              <a:t>《</a:t>
            </a:r>
            <a:r>
              <a:rPr lang="zh-CN" altLang="en-US" sz="1900" dirty="0">
                <a:latin typeface="Times New Roman" panose="02020603050405020304" pitchFamily="18" charset="0"/>
              </a:rPr>
              <a:t>货物进口证明书</a:t>
            </a:r>
            <a:r>
              <a:rPr lang="en-US" altLang="zh-CN" sz="1900" dirty="0">
                <a:latin typeface="Times New Roman" panose="02020603050405020304" pitchFamily="18" charset="0"/>
              </a:rPr>
              <a:t>》</a:t>
            </a:r>
            <a:r>
              <a:rPr lang="zh-CN" altLang="en-US" sz="1900" dirty="0">
                <a:latin typeface="Times New Roman" panose="02020603050405020304" pitchFamily="18" charset="0"/>
              </a:rPr>
              <a:t>的车辆，商品名称栏填报“车辆品牌</a:t>
            </a:r>
            <a:r>
              <a:rPr lang="en-US" altLang="zh-CN" sz="1900" dirty="0">
                <a:latin typeface="Times New Roman" panose="02020603050405020304" pitchFamily="18" charset="0"/>
              </a:rPr>
              <a:t>+</a:t>
            </a:r>
            <a:r>
              <a:rPr lang="zh-CN" altLang="en-US" sz="1900" dirty="0">
                <a:latin typeface="Times New Roman" panose="02020603050405020304" pitchFamily="18" charset="0"/>
              </a:rPr>
              <a:t>排气量（注明</a:t>
            </a:r>
            <a:r>
              <a:rPr lang="en-US" altLang="zh-CN" sz="1900" dirty="0">
                <a:latin typeface="Times New Roman" panose="02020603050405020304" pitchFamily="18" charset="0"/>
              </a:rPr>
              <a:t>cc</a:t>
            </a:r>
            <a:r>
              <a:rPr lang="zh-CN" altLang="en-US" sz="1900" dirty="0">
                <a:latin typeface="Times New Roman" panose="02020603050405020304" pitchFamily="18" charset="0"/>
              </a:rPr>
              <a:t>）</a:t>
            </a:r>
            <a:r>
              <a:rPr lang="en-US" altLang="zh-CN" sz="1900" dirty="0">
                <a:latin typeface="Times New Roman" panose="02020603050405020304" pitchFamily="18" charset="0"/>
              </a:rPr>
              <a:t>+</a:t>
            </a:r>
            <a:r>
              <a:rPr lang="zh-CN" altLang="en-US" sz="1900" dirty="0">
                <a:latin typeface="Times New Roman" panose="02020603050405020304" pitchFamily="18" charset="0"/>
              </a:rPr>
              <a:t>车型（如越野车、小轿车等）”。</a:t>
            </a:r>
          </a:p>
          <a:p>
            <a:pPr>
              <a:lnSpc>
                <a:spcPct val="90000"/>
              </a:lnSpc>
            </a:pPr>
            <a:r>
              <a:rPr lang="zh-CN" altLang="en-US" sz="1900" dirty="0">
                <a:latin typeface="Times New Roman" panose="02020603050405020304" pitchFamily="18" charset="0"/>
              </a:rPr>
              <a:t>（五）由同一运输工具同时运抵同一口岸并且属于同一收货人、使用同一提单的多种进口货物，按照商品归类规则应当归入同一商品编号的，应当将有关商品一并归入该商品编号。商品名称填报一并归类后的商品名称。</a:t>
            </a:r>
          </a:p>
        </p:txBody>
      </p:sp>
    </p:spTree>
    <p:extLst>
      <p:ext uri="{BB962C8B-B14F-4D97-AF65-F5344CB8AC3E}">
        <p14:creationId xmlns:p14="http://schemas.microsoft.com/office/powerpoint/2010/main" val="309896490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商品名称（必填）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pPr>
              <a:lnSpc>
                <a:spcPct val="90000"/>
              </a:lnSpc>
            </a:pPr>
            <a:r>
              <a:rPr lang="zh-CN" altLang="en-US" sz="2000">
                <a:latin typeface="Times New Roman" panose="02020603050405020304" pitchFamily="18" charset="0"/>
              </a:rPr>
              <a:t>（六）加工贸易边角料和副产品内销，边角料复出口，填报其报验状态的名称。</a:t>
            </a:r>
          </a:p>
          <a:p>
            <a:pPr>
              <a:lnSpc>
                <a:spcPct val="90000"/>
              </a:lnSpc>
            </a:pPr>
            <a:r>
              <a:rPr lang="zh-CN" altLang="en-US" sz="2000">
                <a:latin typeface="Times New Roman" panose="02020603050405020304" pitchFamily="18" charset="0"/>
              </a:rPr>
              <a:t>（七）进口货物收货人以一般贸易方式申报进口属于</a:t>
            </a:r>
            <a:r>
              <a:rPr lang="en-US" altLang="zh-CN" sz="2000">
                <a:latin typeface="Times New Roman" panose="02020603050405020304" pitchFamily="18" charset="0"/>
              </a:rPr>
              <a:t>《</a:t>
            </a:r>
            <a:r>
              <a:rPr lang="zh-CN" altLang="en-US" sz="2000">
                <a:latin typeface="Times New Roman" panose="02020603050405020304" pitchFamily="18" charset="0"/>
              </a:rPr>
              <a:t>需要详细列名申报的汽车零部件清单</a:t>
            </a:r>
            <a:r>
              <a:rPr lang="en-US" altLang="zh-CN" sz="2000">
                <a:latin typeface="Times New Roman" panose="02020603050405020304" pitchFamily="18" charset="0"/>
              </a:rPr>
              <a:t>》</a:t>
            </a:r>
            <a:r>
              <a:rPr lang="zh-CN" altLang="en-US" sz="2000">
                <a:latin typeface="Times New Roman" panose="02020603050405020304" pitchFamily="18" charset="0"/>
              </a:rPr>
              <a:t>（海关总署</a:t>
            </a:r>
            <a:r>
              <a:rPr lang="en-US" altLang="zh-CN" sz="2000">
                <a:latin typeface="Times New Roman" panose="02020603050405020304" pitchFamily="18" charset="0"/>
              </a:rPr>
              <a:t>2006</a:t>
            </a:r>
            <a:r>
              <a:rPr lang="zh-CN" altLang="en-US" sz="2000">
                <a:latin typeface="Times New Roman" panose="02020603050405020304" pitchFamily="18" charset="0"/>
              </a:rPr>
              <a:t>年第</a:t>
            </a:r>
            <a:r>
              <a:rPr lang="en-US" altLang="zh-CN" sz="2000">
                <a:latin typeface="Times New Roman" panose="02020603050405020304" pitchFamily="18" charset="0"/>
              </a:rPr>
              <a:t>64</a:t>
            </a:r>
            <a:r>
              <a:rPr lang="zh-CN" altLang="en-US" sz="2000">
                <a:latin typeface="Times New Roman" panose="02020603050405020304" pitchFamily="18" charset="0"/>
              </a:rPr>
              <a:t>号公告）范围内的汽车生产件的，商品名称填报进口汽车零部件的详细中文商品名称和品牌，中文商品名称与品牌之间用“</a:t>
            </a:r>
            <a:r>
              <a:rPr lang="en-US" altLang="zh-CN" sz="2000">
                <a:latin typeface="Times New Roman" panose="02020603050405020304" pitchFamily="18" charset="0"/>
              </a:rPr>
              <a:t>/”</a:t>
            </a:r>
            <a:r>
              <a:rPr lang="zh-CN" altLang="en-US" sz="2000">
                <a:latin typeface="Times New Roman" panose="02020603050405020304" pitchFamily="18" charset="0"/>
              </a:rPr>
              <a:t>相隔，必要时加注英文商业名称。</a:t>
            </a:r>
          </a:p>
          <a:p>
            <a:pPr>
              <a:lnSpc>
                <a:spcPct val="90000"/>
              </a:lnSpc>
            </a:pPr>
            <a:r>
              <a:rPr lang="zh-CN" altLang="en-US" sz="2000">
                <a:latin typeface="Times New Roman" panose="02020603050405020304" pitchFamily="18" charset="0"/>
              </a:rPr>
              <a:t>（八）出口享惠情况。出口享惠情况为出口报关单必填项目。可选择“出口货物在最终目的国（地区）不享受优惠关税”、“出口货物在最终目的国（地区）享受优惠关税”、“出口货物不能确定在最终目的国（地区）享受优惠关税”如实填报。进口货物报关单不填报该申报项。</a:t>
            </a:r>
          </a:p>
          <a:p>
            <a:pPr>
              <a:lnSpc>
                <a:spcPct val="90000"/>
              </a:lnSpc>
            </a:pPr>
            <a:r>
              <a:rPr lang="zh-CN" altLang="en-US" sz="2000">
                <a:latin typeface="Times New Roman" panose="02020603050405020304" pitchFamily="18" charset="0"/>
              </a:rPr>
              <a:t>该项目为原报关项目 “商品名称” 和原报检项目的“货物名称”，现合并为“商品名称”。</a:t>
            </a:r>
            <a:endParaRPr lang="en-US" altLang="zh-CN" sz="2000">
              <a:latin typeface="Times New Roman" panose="02020603050405020304" pitchFamily="18" charset="0"/>
            </a:endParaRPr>
          </a:p>
        </p:txBody>
      </p:sp>
    </p:spTree>
    <p:extLst>
      <p:ext uri="{BB962C8B-B14F-4D97-AF65-F5344CB8AC3E}">
        <p14:creationId xmlns:p14="http://schemas.microsoft.com/office/powerpoint/2010/main" val="157392266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商品编号（必填）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r>
              <a:rPr lang="zh-CN" altLang="en-US" sz="2000" dirty="0">
                <a:latin typeface="Times New Roman" panose="02020603050405020304" pitchFamily="18" charset="0"/>
              </a:rPr>
              <a:t>填报由</a:t>
            </a:r>
            <a:r>
              <a:rPr lang="en-US" altLang="zh-CN" sz="2000" dirty="0">
                <a:latin typeface="Times New Roman" panose="02020603050405020304" pitchFamily="18" charset="0"/>
              </a:rPr>
              <a:t>13</a:t>
            </a:r>
            <a:r>
              <a:rPr lang="zh-CN" altLang="en-US" sz="2000" dirty="0">
                <a:latin typeface="Times New Roman" panose="02020603050405020304" pitchFamily="18" charset="0"/>
              </a:rPr>
              <a:t>位数字组成的商品编号。前</a:t>
            </a:r>
            <a:r>
              <a:rPr lang="en-US" altLang="zh-CN" sz="2000" dirty="0">
                <a:latin typeface="Times New Roman" panose="02020603050405020304" pitchFamily="18" charset="0"/>
              </a:rPr>
              <a:t>8</a:t>
            </a:r>
            <a:r>
              <a:rPr lang="zh-CN" altLang="en-US" sz="2000" dirty="0">
                <a:latin typeface="Times New Roman" panose="02020603050405020304" pitchFamily="18" charset="0"/>
              </a:rPr>
              <a:t>位为</a:t>
            </a:r>
            <a:r>
              <a:rPr lang="en-US" altLang="zh-CN" sz="2000" dirty="0">
                <a:latin typeface="Times New Roman" panose="02020603050405020304" pitchFamily="18" charset="0"/>
              </a:rPr>
              <a:t>《</a:t>
            </a:r>
            <a:r>
              <a:rPr lang="zh-CN" altLang="en-US" sz="2000" dirty="0">
                <a:latin typeface="Times New Roman" panose="02020603050405020304" pitchFamily="18" charset="0"/>
              </a:rPr>
              <a:t>中华人民共和国进出口税则</a:t>
            </a:r>
            <a:r>
              <a:rPr lang="en-US" altLang="zh-CN" sz="2000" dirty="0">
                <a:latin typeface="Times New Roman" panose="02020603050405020304" pitchFamily="18" charset="0"/>
              </a:rPr>
              <a:t>》</a:t>
            </a:r>
            <a:r>
              <a:rPr lang="zh-CN" altLang="en-US" sz="2000" dirty="0">
                <a:latin typeface="Times New Roman" panose="02020603050405020304" pitchFamily="18" charset="0"/>
              </a:rPr>
              <a:t>和</a:t>
            </a:r>
            <a:r>
              <a:rPr lang="en-US" altLang="zh-CN" sz="2000" dirty="0">
                <a:latin typeface="Times New Roman" panose="02020603050405020304" pitchFamily="18" charset="0"/>
              </a:rPr>
              <a:t>《</a:t>
            </a:r>
            <a:r>
              <a:rPr lang="zh-CN" altLang="en-US" sz="2000" dirty="0">
                <a:latin typeface="Times New Roman" panose="02020603050405020304" pitchFamily="18" charset="0"/>
              </a:rPr>
              <a:t>中华人民共和国海关统计商品目录</a:t>
            </a:r>
            <a:r>
              <a:rPr lang="en-US" altLang="zh-CN" sz="2000" dirty="0">
                <a:latin typeface="Times New Roman" panose="02020603050405020304" pitchFamily="18" charset="0"/>
              </a:rPr>
              <a:t>》</a:t>
            </a:r>
            <a:r>
              <a:rPr lang="zh-CN" altLang="en-US" sz="2000" dirty="0">
                <a:latin typeface="Times New Roman" panose="02020603050405020304" pitchFamily="18" charset="0"/>
              </a:rPr>
              <a:t>确定的编码；</a:t>
            </a:r>
            <a:r>
              <a:rPr lang="en-US" altLang="zh-CN" sz="2000" dirty="0">
                <a:latin typeface="Times New Roman" panose="02020603050405020304" pitchFamily="18" charset="0"/>
              </a:rPr>
              <a:t>9</a:t>
            </a:r>
            <a:r>
              <a:rPr lang="zh-CN" altLang="en-US" sz="2000" dirty="0">
                <a:latin typeface="Times New Roman" panose="02020603050405020304" pitchFamily="18" charset="0"/>
              </a:rPr>
              <a:t>、</a:t>
            </a:r>
            <a:r>
              <a:rPr lang="en-US" altLang="zh-CN" sz="2000" dirty="0">
                <a:latin typeface="Times New Roman" panose="02020603050405020304" pitchFamily="18" charset="0"/>
              </a:rPr>
              <a:t>10</a:t>
            </a:r>
            <a:r>
              <a:rPr lang="zh-CN" altLang="en-US" sz="2000" dirty="0">
                <a:latin typeface="Times New Roman" panose="02020603050405020304" pitchFamily="18" charset="0"/>
              </a:rPr>
              <a:t>位为监管附加编号，</a:t>
            </a:r>
            <a:r>
              <a:rPr lang="en-US" altLang="zh-CN" sz="2000" dirty="0">
                <a:latin typeface="Times New Roman" panose="02020603050405020304" pitchFamily="18" charset="0"/>
              </a:rPr>
              <a:t>11-13</a:t>
            </a:r>
            <a:r>
              <a:rPr lang="zh-CN" altLang="en-US" sz="2000" dirty="0">
                <a:latin typeface="Times New Roman" panose="02020603050405020304" pitchFamily="18" charset="0"/>
              </a:rPr>
              <a:t>位为检验检疫附加编号。</a:t>
            </a:r>
          </a:p>
          <a:p>
            <a:r>
              <a:rPr lang="zh-CN" altLang="en-US" sz="2000" dirty="0">
                <a:latin typeface="Times New Roman" panose="02020603050405020304" pitchFamily="18" charset="0"/>
              </a:rPr>
              <a:t>例如：申报进口商品“活龙虾”，需先在“商品编号”栏录入 “</a:t>
            </a:r>
            <a:r>
              <a:rPr lang="en-US" altLang="zh-CN" sz="2000" dirty="0">
                <a:latin typeface="Times New Roman" panose="02020603050405020304" pitchFamily="18" charset="0"/>
              </a:rPr>
              <a:t>0306329000” 10</a:t>
            </a:r>
            <a:r>
              <a:rPr lang="zh-CN" altLang="en-US" sz="2000" dirty="0">
                <a:latin typeface="Times New Roman" panose="02020603050405020304" pitchFamily="18" charset="0"/>
              </a:rPr>
              <a:t>位数编号，再在“检验检疫编码”栏下拉菜单的“</a:t>
            </a:r>
            <a:r>
              <a:rPr lang="en-US" altLang="zh-CN" sz="2000" dirty="0">
                <a:latin typeface="Times New Roman" panose="02020603050405020304" pitchFamily="18" charset="0"/>
              </a:rPr>
              <a:t>101</a:t>
            </a:r>
            <a:r>
              <a:rPr lang="zh-CN" altLang="en-US" sz="2000" dirty="0">
                <a:latin typeface="Times New Roman" panose="02020603050405020304" pitchFamily="18" charset="0"/>
              </a:rPr>
              <a:t>活虾”、“</a:t>
            </a:r>
            <a:r>
              <a:rPr lang="en-US" altLang="zh-CN" sz="2000" dirty="0">
                <a:latin typeface="Times New Roman" panose="02020603050405020304" pitchFamily="18" charset="0"/>
              </a:rPr>
              <a:t>102</a:t>
            </a:r>
            <a:r>
              <a:rPr lang="zh-CN" altLang="en-US" sz="2000" dirty="0">
                <a:latin typeface="Times New Roman" panose="02020603050405020304" pitchFamily="18" charset="0"/>
              </a:rPr>
              <a:t>鲜或冷的带壳或去壳的龙虾（养殖）”和“</a:t>
            </a:r>
            <a:r>
              <a:rPr lang="en-US" altLang="zh-CN" sz="2000" dirty="0">
                <a:latin typeface="Times New Roman" panose="02020603050405020304" pitchFamily="18" charset="0"/>
              </a:rPr>
              <a:t>103</a:t>
            </a:r>
            <a:r>
              <a:rPr lang="zh-CN" altLang="en-US" sz="2000">
                <a:latin typeface="Times New Roman" panose="02020603050405020304" pitchFamily="18" charset="0"/>
              </a:rPr>
              <a:t>鲜或</a:t>
            </a:r>
            <a:r>
              <a:rPr lang="zh-CN" altLang="en-US" sz="2000" dirty="0">
                <a:latin typeface="Times New Roman" panose="02020603050405020304" pitchFamily="18" charset="0"/>
              </a:rPr>
              <a:t>冷的带壳或去壳的龙虾（野生的）” 中，选择“</a:t>
            </a:r>
            <a:r>
              <a:rPr lang="en-US" altLang="zh-CN" sz="2000" dirty="0">
                <a:latin typeface="Times New Roman" panose="02020603050405020304" pitchFamily="18" charset="0"/>
              </a:rPr>
              <a:t>101</a:t>
            </a:r>
            <a:r>
              <a:rPr lang="zh-CN" altLang="en-US" sz="2000" dirty="0">
                <a:latin typeface="Times New Roman" panose="02020603050405020304" pitchFamily="18" charset="0"/>
              </a:rPr>
              <a:t>活虾”检验检疫附加编号。</a:t>
            </a:r>
          </a:p>
          <a:p>
            <a:r>
              <a:rPr lang="zh-CN" altLang="en-US" sz="2000" dirty="0">
                <a:latin typeface="Times New Roman" panose="02020603050405020304" pitchFamily="18" charset="0"/>
              </a:rPr>
              <a:t>该项目为原报关项目 “商品编号” 和原报检项目的“货物</a:t>
            </a:r>
            <a:r>
              <a:rPr lang="en-US" altLang="zh-CN" sz="2000" dirty="0">
                <a:latin typeface="Times New Roman" panose="02020603050405020304" pitchFamily="18" charset="0"/>
              </a:rPr>
              <a:t>HS</a:t>
            </a:r>
            <a:r>
              <a:rPr lang="zh-CN" altLang="en-US" sz="2000" dirty="0">
                <a:latin typeface="Times New Roman" panose="02020603050405020304" pitchFamily="18" charset="0"/>
              </a:rPr>
              <a:t>编码”，原报关项目 “商品编号”填报</a:t>
            </a:r>
            <a:r>
              <a:rPr lang="en-US" altLang="zh-CN" sz="2000" dirty="0">
                <a:latin typeface="Times New Roman" panose="02020603050405020304" pitchFamily="18" charset="0"/>
              </a:rPr>
              <a:t>10</a:t>
            </a:r>
            <a:r>
              <a:rPr lang="zh-CN" altLang="en-US" sz="2000" dirty="0">
                <a:latin typeface="Times New Roman" panose="02020603050405020304" pitchFamily="18" charset="0"/>
              </a:rPr>
              <a:t>位数字，原报检项目的“货物</a:t>
            </a:r>
            <a:r>
              <a:rPr lang="en-US" altLang="zh-CN" sz="2000" dirty="0">
                <a:latin typeface="Times New Roman" panose="02020603050405020304" pitchFamily="18" charset="0"/>
              </a:rPr>
              <a:t>HS</a:t>
            </a:r>
            <a:r>
              <a:rPr lang="zh-CN" altLang="en-US" sz="2000" dirty="0">
                <a:latin typeface="Times New Roman" panose="02020603050405020304" pitchFamily="18" charset="0"/>
              </a:rPr>
              <a:t>编码”填报</a:t>
            </a:r>
            <a:r>
              <a:rPr lang="en-US" altLang="zh-CN" sz="2000" dirty="0">
                <a:latin typeface="Times New Roman" panose="02020603050405020304" pitchFamily="18" charset="0"/>
              </a:rPr>
              <a:t>13</a:t>
            </a:r>
            <a:r>
              <a:rPr lang="zh-CN" altLang="en-US" sz="2000" dirty="0">
                <a:latin typeface="Times New Roman" panose="02020603050405020304" pitchFamily="18" charset="0"/>
              </a:rPr>
              <a:t>位数字，现合并为</a:t>
            </a:r>
            <a:r>
              <a:rPr lang="en-US" altLang="zh-CN" sz="2000" dirty="0">
                <a:latin typeface="Times New Roman" panose="02020603050405020304" pitchFamily="18" charset="0"/>
              </a:rPr>
              <a:t>13</a:t>
            </a:r>
            <a:r>
              <a:rPr lang="zh-CN" altLang="en-US" sz="2000" dirty="0">
                <a:latin typeface="Times New Roman" panose="02020603050405020304" pitchFamily="18" charset="0"/>
              </a:rPr>
              <a:t>位“商品编号”。</a:t>
            </a:r>
            <a:endParaRPr lang="en-US" altLang="zh-CN" sz="2000" dirty="0">
              <a:latin typeface="Times New Roman" panose="02020603050405020304" pitchFamily="18" charset="0"/>
            </a:endParaRPr>
          </a:p>
        </p:txBody>
      </p:sp>
    </p:spTree>
    <p:extLst>
      <p:ext uri="{BB962C8B-B14F-4D97-AF65-F5344CB8AC3E}">
        <p14:creationId xmlns:p14="http://schemas.microsoft.com/office/powerpoint/2010/main" val="14466555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货号（选填）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r>
              <a:rPr lang="zh-CN" altLang="en-US" sz="2000">
                <a:latin typeface="Times New Roman" panose="02020603050405020304" pitchFamily="18" charset="0"/>
              </a:rPr>
              <a:t>申报加工贸易货物进出口报关单时，根据</a:t>
            </a:r>
            <a:r>
              <a:rPr lang="en-US" altLang="zh-CN" sz="2000">
                <a:latin typeface="Times New Roman" panose="02020603050405020304" pitchFamily="18" charset="0"/>
              </a:rPr>
              <a:t>《</a:t>
            </a:r>
            <a:r>
              <a:rPr lang="zh-CN" altLang="en-US" sz="2000">
                <a:latin typeface="Times New Roman" panose="02020603050405020304" pitchFamily="18" charset="0"/>
              </a:rPr>
              <a:t>加工贸易手册</a:t>
            </a:r>
            <a:r>
              <a:rPr lang="en-US" altLang="zh-CN" sz="2000">
                <a:latin typeface="Times New Roman" panose="02020603050405020304" pitchFamily="18" charset="0"/>
              </a:rPr>
              <a:t>》</a:t>
            </a:r>
            <a:r>
              <a:rPr lang="zh-CN" altLang="en-US" sz="2000">
                <a:latin typeface="Times New Roman" panose="02020603050405020304" pitchFamily="18" charset="0"/>
              </a:rPr>
              <a:t>中备案的料件、成品货号填报本栏目。</a:t>
            </a:r>
            <a:endParaRPr lang="en-US" altLang="zh-CN" sz="2000">
              <a:latin typeface="Times New Roman" panose="02020603050405020304" pitchFamily="18" charset="0"/>
            </a:endParaRPr>
          </a:p>
          <a:p>
            <a:r>
              <a:rPr lang="zh-CN" altLang="en-US" sz="2000">
                <a:latin typeface="Times New Roman" panose="02020603050405020304" pitchFamily="18" charset="0"/>
              </a:rPr>
              <a:t>该项目为原报关项目的“货号”，录入要求无变化。</a:t>
            </a:r>
            <a:endParaRPr lang="en-US" altLang="zh-CN" sz="2000">
              <a:latin typeface="Times New Roman" panose="02020603050405020304" pitchFamily="18" charset="0"/>
            </a:endParaRPr>
          </a:p>
        </p:txBody>
      </p:sp>
    </p:spTree>
    <p:extLst>
      <p:ext uri="{BB962C8B-B14F-4D97-AF65-F5344CB8AC3E}">
        <p14:creationId xmlns:p14="http://schemas.microsoft.com/office/powerpoint/2010/main" val="422699459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加工成品单耗版本号（选填）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r>
              <a:rPr lang="zh-CN" altLang="en-US" sz="2000">
                <a:latin typeface="Times New Roman" panose="02020603050405020304" pitchFamily="18" charset="0"/>
              </a:rPr>
              <a:t>申报加工贸易货物出口报关单时，系统自动返填与</a:t>
            </a:r>
            <a:r>
              <a:rPr lang="en-US" altLang="zh-CN" sz="2000">
                <a:latin typeface="Times New Roman" panose="02020603050405020304" pitchFamily="18" charset="0"/>
              </a:rPr>
              <a:t>《</a:t>
            </a:r>
            <a:r>
              <a:rPr lang="zh-CN" altLang="en-US" sz="2000">
                <a:latin typeface="Times New Roman" panose="02020603050405020304" pitchFamily="18" charset="0"/>
              </a:rPr>
              <a:t>加工贸易手册</a:t>
            </a:r>
            <a:r>
              <a:rPr lang="en-US" altLang="zh-CN" sz="2000">
                <a:latin typeface="Times New Roman" panose="02020603050405020304" pitchFamily="18" charset="0"/>
              </a:rPr>
              <a:t>》</a:t>
            </a:r>
            <a:r>
              <a:rPr lang="zh-CN" altLang="en-US" sz="2000">
                <a:latin typeface="Times New Roman" panose="02020603050405020304" pitchFamily="18" charset="0"/>
              </a:rPr>
              <a:t>中备案成品单耗一致的版本号。</a:t>
            </a:r>
            <a:endParaRPr lang="en-US" altLang="zh-CN" sz="2000">
              <a:latin typeface="Times New Roman" panose="02020603050405020304" pitchFamily="18" charset="0"/>
            </a:endParaRPr>
          </a:p>
          <a:p>
            <a:r>
              <a:rPr lang="zh-CN" altLang="en-US" sz="2000">
                <a:latin typeface="Times New Roman" panose="02020603050405020304" pitchFamily="18" charset="0"/>
              </a:rPr>
              <a:t>该项目为原报关项目的“加工成品单耗版本号”，录入要求无变化。</a:t>
            </a:r>
            <a:endParaRPr lang="en-US" altLang="zh-CN" sz="2000">
              <a:latin typeface="Times New Roman" panose="02020603050405020304" pitchFamily="18" charset="0"/>
            </a:endParaRPr>
          </a:p>
        </p:txBody>
      </p:sp>
    </p:spTree>
    <p:extLst>
      <p:ext uri="{BB962C8B-B14F-4D97-AF65-F5344CB8AC3E}">
        <p14:creationId xmlns:p14="http://schemas.microsoft.com/office/powerpoint/2010/main" val="269036993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法定第一数量（必填）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pPr>
              <a:lnSpc>
                <a:spcPct val="90000"/>
              </a:lnSpc>
            </a:pPr>
            <a:r>
              <a:rPr lang="zh-CN" altLang="en-US" sz="1700">
                <a:latin typeface="Times New Roman" panose="02020603050405020304" pitchFamily="18" charset="0"/>
              </a:rPr>
              <a:t>进出口货物按</a:t>
            </a:r>
            <a:r>
              <a:rPr lang="en-US" altLang="zh-CN" sz="1700">
                <a:latin typeface="Times New Roman" panose="02020603050405020304" pitchFamily="18" charset="0"/>
              </a:rPr>
              <a:t>《</a:t>
            </a:r>
            <a:r>
              <a:rPr lang="zh-CN" altLang="en-US" sz="1700">
                <a:latin typeface="Times New Roman" panose="02020603050405020304" pitchFamily="18" charset="0"/>
              </a:rPr>
              <a:t>中华人民共和国海关统计商品目录</a:t>
            </a:r>
            <a:r>
              <a:rPr lang="en-US" altLang="zh-CN" sz="1700">
                <a:latin typeface="Times New Roman" panose="02020603050405020304" pitchFamily="18" charset="0"/>
              </a:rPr>
              <a:t>》</a:t>
            </a:r>
            <a:r>
              <a:rPr lang="zh-CN" altLang="en-US" sz="1700">
                <a:latin typeface="Times New Roman" panose="02020603050405020304" pitchFamily="18" charset="0"/>
              </a:rPr>
              <a:t>中确定的法定第一计量单位，填报对应的法定第一数量。</a:t>
            </a:r>
          </a:p>
          <a:p>
            <a:pPr>
              <a:lnSpc>
                <a:spcPct val="90000"/>
              </a:lnSpc>
            </a:pPr>
            <a:r>
              <a:rPr lang="zh-CN" altLang="en-US" sz="1700">
                <a:latin typeface="Times New Roman" panose="02020603050405020304" pitchFamily="18" charset="0"/>
              </a:rPr>
              <a:t>（一）法定计量单位为“千克”的按数量填报，特殊情况下填报要求如下：</a:t>
            </a:r>
            <a:r>
              <a:rPr lang="en-US" altLang="zh-CN" sz="1700">
                <a:latin typeface="Times New Roman" panose="02020603050405020304" pitchFamily="18" charset="0"/>
              </a:rPr>
              <a:t>1</a:t>
            </a:r>
            <a:r>
              <a:rPr lang="zh-CN" altLang="en-US" sz="1700">
                <a:latin typeface="Times New Roman" panose="02020603050405020304" pitchFamily="18" charset="0"/>
              </a:rPr>
              <a:t>．装入可重复使用的包装容器的货物，应按货物扣除包装容器后的重量填报，如罐装同位素、罐装氧气及类似品等。</a:t>
            </a:r>
            <a:r>
              <a:rPr lang="en-US" altLang="zh-CN" sz="1700">
                <a:latin typeface="Times New Roman" panose="02020603050405020304" pitchFamily="18" charset="0"/>
              </a:rPr>
              <a:t>2</a:t>
            </a:r>
            <a:r>
              <a:rPr lang="zh-CN" altLang="en-US" sz="1700">
                <a:latin typeface="Times New Roman" panose="02020603050405020304" pitchFamily="18" charset="0"/>
              </a:rPr>
              <a:t>．使用不可分割包装材料和包装容器的货物，按货物的净重填报（即包括内层直接包装的净重重量），如采用供零售包装的罐头、药品及类似品等。</a:t>
            </a:r>
            <a:r>
              <a:rPr lang="en-US" altLang="zh-CN" sz="1700">
                <a:latin typeface="Times New Roman" panose="02020603050405020304" pitchFamily="18" charset="0"/>
              </a:rPr>
              <a:t>3</a:t>
            </a:r>
            <a:r>
              <a:rPr lang="zh-CN" altLang="en-US" sz="1700">
                <a:latin typeface="Times New Roman" panose="02020603050405020304" pitchFamily="18" charset="0"/>
              </a:rPr>
              <a:t>．按照商业惯例以公量重计价的商品，应按公量重填报，如未脱脂羊毛、羊毛条等。</a:t>
            </a:r>
            <a:r>
              <a:rPr lang="en-US" altLang="zh-CN" sz="1700">
                <a:latin typeface="Times New Roman" panose="02020603050405020304" pitchFamily="18" charset="0"/>
              </a:rPr>
              <a:t>4</a:t>
            </a:r>
            <a:r>
              <a:rPr lang="zh-CN" altLang="en-US" sz="1700">
                <a:latin typeface="Times New Roman" panose="02020603050405020304" pitchFamily="18" charset="0"/>
              </a:rPr>
              <a:t>．采用以毛重作为净重计价的货物，可按毛重填报，如粮食、饲料等大宗散装货物。</a:t>
            </a:r>
            <a:r>
              <a:rPr lang="en-US" altLang="zh-CN" sz="1700">
                <a:latin typeface="Times New Roman" panose="02020603050405020304" pitchFamily="18" charset="0"/>
              </a:rPr>
              <a:t>5</a:t>
            </a:r>
            <a:r>
              <a:rPr lang="zh-CN" altLang="en-US" sz="1700">
                <a:latin typeface="Times New Roman" panose="02020603050405020304" pitchFamily="18" charset="0"/>
              </a:rPr>
              <a:t>．采用零售包装的酒类、饮料、化妆品，按照液体部分的重量填报。</a:t>
            </a:r>
          </a:p>
          <a:p>
            <a:pPr>
              <a:lnSpc>
                <a:spcPct val="90000"/>
              </a:lnSpc>
            </a:pPr>
            <a:r>
              <a:rPr lang="zh-CN" altLang="en-US" sz="1700">
                <a:latin typeface="Times New Roman" panose="02020603050405020304" pitchFamily="18" charset="0"/>
              </a:rPr>
              <a:t>（二）成套设备、减免税货物如需分批进口，货物实际进口时，应按照实际报验状态确定数量。</a:t>
            </a:r>
          </a:p>
          <a:p>
            <a:pPr>
              <a:lnSpc>
                <a:spcPct val="90000"/>
              </a:lnSpc>
            </a:pPr>
            <a:r>
              <a:rPr lang="zh-CN" altLang="en-US" sz="1700">
                <a:latin typeface="Times New Roman" panose="02020603050405020304" pitchFamily="18" charset="0"/>
              </a:rPr>
              <a:t>（三）具有完整品或制成品基本特征的不完整品、未制成品，根据</a:t>
            </a:r>
            <a:r>
              <a:rPr lang="en-US" altLang="zh-CN" sz="1700">
                <a:latin typeface="Times New Roman" panose="02020603050405020304" pitchFamily="18" charset="0"/>
              </a:rPr>
              <a:t>《</a:t>
            </a:r>
            <a:r>
              <a:rPr lang="zh-CN" altLang="en-US" sz="1700">
                <a:latin typeface="Times New Roman" panose="02020603050405020304" pitchFamily="18" charset="0"/>
              </a:rPr>
              <a:t>商品名称及编码协调制度</a:t>
            </a:r>
            <a:r>
              <a:rPr lang="en-US" altLang="zh-CN" sz="1700">
                <a:latin typeface="Times New Roman" panose="02020603050405020304" pitchFamily="18" charset="0"/>
              </a:rPr>
              <a:t>》</a:t>
            </a:r>
            <a:r>
              <a:rPr lang="zh-CN" altLang="en-US" sz="1700">
                <a:latin typeface="Times New Roman" panose="02020603050405020304" pitchFamily="18" charset="0"/>
              </a:rPr>
              <a:t>归类规则应按完整品归类的，按照构成完整品的实际数量填报。</a:t>
            </a:r>
          </a:p>
          <a:p>
            <a:pPr>
              <a:lnSpc>
                <a:spcPct val="90000"/>
              </a:lnSpc>
            </a:pPr>
            <a:r>
              <a:rPr lang="zh-CN" altLang="en-US" sz="1700">
                <a:latin typeface="Times New Roman" panose="02020603050405020304" pitchFamily="18" charset="0"/>
              </a:rPr>
              <a:t>（四）法定计量单位为立方米的气体货物，折算成标准状况（即摄氏零度及</a:t>
            </a:r>
            <a:r>
              <a:rPr lang="en-US" altLang="zh-CN" sz="1700">
                <a:latin typeface="Times New Roman" panose="02020603050405020304" pitchFamily="18" charset="0"/>
              </a:rPr>
              <a:t>1</a:t>
            </a:r>
            <a:r>
              <a:rPr lang="zh-CN" altLang="en-US" sz="1700">
                <a:latin typeface="Times New Roman" panose="02020603050405020304" pitchFamily="18" charset="0"/>
              </a:rPr>
              <a:t>个标准大气压）下的体积进行填报。</a:t>
            </a:r>
            <a:endParaRPr lang="en-US" altLang="zh-CN" sz="1700">
              <a:latin typeface="Times New Roman" panose="02020603050405020304" pitchFamily="18" charset="0"/>
            </a:endParaRPr>
          </a:p>
        </p:txBody>
      </p:sp>
    </p:spTree>
    <p:extLst>
      <p:ext uri="{BB962C8B-B14F-4D97-AF65-F5344CB8AC3E}">
        <p14:creationId xmlns:p14="http://schemas.microsoft.com/office/powerpoint/2010/main" val="923781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自主报税（选填）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r>
              <a:rPr lang="zh-CN" altLang="en-US" sz="2000">
                <a:latin typeface="Times New Roman" panose="02020603050405020304" pitchFamily="18" charset="0"/>
              </a:rPr>
              <a:t>进出口企业、单位采用“自主申报、自行缴税”（自报自缴）模式向海关申报时，勾选本栏目；反之则不勾选。</a:t>
            </a:r>
            <a:endParaRPr lang="en-US" altLang="zh-CN" sz="2000">
              <a:latin typeface="Times New Roman" panose="02020603050405020304" pitchFamily="18" charset="0"/>
            </a:endParaRPr>
          </a:p>
          <a:p>
            <a:r>
              <a:rPr lang="zh-CN" altLang="en-US" sz="2000">
                <a:latin typeface="Times New Roman" panose="02020603050405020304" pitchFamily="18" charset="0"/>
              </a:rPr>
              <a:t>该项目为原报关项目的“自主报税”，录入要求无变化。</a:t>
            </a:r>
            <a:endParaRPr lang="en-US" altLang="zh-CN" sz="2000">
              <a:latin typeface="Times New Roman" panose="02020603050405020304" pitchFamily="18" charset="0"/>
            </a:endParaRPr>
          </a:p>
        </p:txBody>
      </p:sp>
    </p:spTree>
    <p:extLst>
      <p:ext uri="{BB962C8B-B14F-4D97-AF65-F5344CB8AC3E}">
        <p14:creationId xmlns:p14="http://schemas.microsoft.com/office/powerpoint/2010/main" val="20819196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总价（必填）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r>
              <a:rPr lang="zh-CN" altLang="en-US" sz="2000" dirty="0">
                <a:latin typeface="Times New Roman" panose="02020603050405020304" pitchFamily="18" charset="0"/>
              </a:rPr>
              <a:t>填报同一项号下进出口货物实际成交的商品总价格。无实际成交价格的，填报货值。</a:t>
            </a:r>
          </a:p>
          <a:p>
            <a:r>
              <a:rPr lang="zh-CN" altLang="en-US" sz="2000" dirty="0">
                <a:latin typeface="Times New Roman" panose="02020603050405020304" pitchFamily="18" charset="0"/>
              </a:rPr>
              <a:t>录入成交数量、成交单位、单价后，总价会自动生成。例如：某进口商品，录入成交数量</a:t>
            </a:r>
            <a:r>
              <a:rPr lang="en-US" altLang="zh-CN" sz="2000" dirty="0">
                <a:latin typeface="Times New Roman" panose="02020603050405020304" pitchFamily="18" charset="0"/>
              </a:rPr>
              <a:t>1000</a:t>
            </a:r>
            <a:r>
              <a:rPr lang="zh-CN" altLang="en-US" sz="2000" dirty="0">
                <a:latin typeface="Times New Roman" panose="02020603050405020304" pitchFamily="18" charset="0"/>
              </a:rPr>
              <a:t>，成交单位为千克（代码</a:t>
            </a:r>
            <a:r>
              <a:rPr lang="en-US" altLang="zh-CN" sz="2000" dirty="0">
                <a:latin typeface="Times New Roman" panose="02020603050405020304" pitchFamily="18" charset="0"/>
              </a:rPr>
              <a:t>0.35</a:t>
            </a:r>
            <a:r>
              <a:rPr lang="zh-CN" altLang="en-US" sz="2000" dirty="0">
                <a:latin typeface="Times New Roman" panose="02020603050405020304" pitchFamily="18" charset="0"/>
              </a:rPr>
              <a:t>），单价</a:t>
            </a:r>
            <a:r>
              <a:rPr lang="en-US" altLang="zh-CN" sz="2000" dirty="0">
                <a:latin typeface="Times New Roman" panose="02020603050405020304" pitchFamily="18" charset="0"/>
              </a:rPr>
              <a:t>10</a:t>
            </a:r>
            <a:r>
              <a:rPr lang="zh-CN" altLang="en-US" sz="2000" dirty="0">
                <a:latin typeface="Times New Roman" panose="02020603050405020304" pitchFamily="18" charset="0"/>
              </a:rPr>
              <a:t>，总价则会自动生成</a:t>
            </a:r>
            <a:r>
              <a:rPr lang="en-US" altLang="zh-CN" sz="2000" dirty="0">
                <a:latin typeface="Times New Roman" panose="02020603050405020304" pitchFamily="18" charset="0"/>
              </a:rPr>
              <a:t>10000</a:t>
            </a:r>
            <a:r>
              <a:rPr lang="zh-CN" altLang="en-US" sz="2000" dirty="0">
                <a:latin typeface="Times New Roman" panose="02020603050405020304" pitchFamily="18" charset="0"/>
              </a:rPr>
              <a:t>。</a:t>
            </a:r>
          </a:p>
          <a:p>
            <a:r>
              <a:rPr lang="zh-CN" altLang="en-US" sz="2000" dirty="0">
                <a:latin typeface="Times New Roman" panose="02020603050405020304" pitchFamily="18" charset="0"/>
              </a:rPr>
              <a:t>该项目为原报关项目的“总价”和原报检项目的“货物总值”，录入要求无变化。</a:t>
            </a:r>
            <a:endParaRPr lang="en-US" altLang="zh-CN" sz="2000" dirty="0">
              <a:latin typeface="Times New Roman" panose="02020603050405020304" pitchFamily="18" charset="0"/>
            </a:endParaRPr>
          </a:p>
        </p:txBody>
      </p:sp>
    </p:spTree>
    <p:extLst>
      <p:ext uri="{BB962C8B-B14F-4D97-AF65-F5344CB8AC3E}">
        <p14:creationId xmlns:p14="http://schemas.microsoft.com/office/powerpoint/2010/main" val="315999706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币制（必填）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r>
              <a:rPr lang="zh-CN" altLang="en-US" sz="2000">
                <a:latin typeface="Times New Roman" panose="02020603050405020304" pitchFamily="18" charset="0"/>
              </a:rPr>
              <a:t>按海关规定的</a:t>
            </a:r>
            <a:r>
              <a:rPr lang="en-US" altLang="zh-CN" sz="2000">
                <a:latin typeface="Times New Roman" panose="02020603050405020304" pitchFamily="18" charset="0"/>
              </a:rPr>
              <a:t>《</a:t>
            </a:r>
            <a:r>
              <a:rPr lang="zh-CN" altLang="en-US" sz="2000">
                <a:latin typeface="Times New Roman" panose="02020603050405020304" pitchFamily="18" charset="0"/>
              </a:rPr>
              <a:t>货币代码表</a:t>
            </a:r>
            <a:r>
              <a:rPr lang="en-US" altLang="zh-CN" sz="2000">
                <a:latin typeface="Times New Roman" panose="02020603050405020304" pitchFamily="18" charset="0"/>
              </a:rPr>
              <a:t>》</a:t>
            </a:r>
            <a:r>
              <a:rPr lang="zh-CN" altLang="en-US" sz="2000">
                <a:latin typeface="Times New Roman" panose="02020603050405020304" pitchFamily="18" charset="0"/>
              </a:rPr>
              <a:t>选择相应的货币名称及代码填报，如</a:t>
            </a:r>
            <a:r>
              <a:rPr lang="en-US" altLang="zh-CN" sz="2000">
                <a:latin typeface="Times New Roman" panose="02020603050405020304" pitchFamily="18" charset="0"/>
              </a:rPr>
              <a:t>《</a:t>
            </a:r>
            <a:r>
              <a:rPr lang="zh-CN" altLang="en-US" sz="2000">
                <a:latin typeface="Times New Roman" panose="02020603050405020304" pitchFamily="18" charset="0"/>
              </a:rPr>
              <a:t>货币代码表</a:t>
            </a:r>
            <a:r>
              <a:rPr lang="en-US" altLang="zh-CN" sz="2000">
                <a:latin typeface="Times New Roman" panose="02020603050405020304" pitchFamily="18" charset="0"/>
              </a:rPr>
              <a:t>》</a:t>
            </a:r>
            <a:r>
              <a:rPr lang="zh-CN" altLang="en-US" sz="2000">
                <a:latin typeface="Times New Roman" panose="02020603050405020304" pitchFamily="18" charset="0"/>
              </a:rPr>
              <a:t>中无实际成交币种，需将实际成交货币按申报日外汇折算率折算成</a:t>
            </a:r>
            <a:r>
              <a:rPr lang="en-US" altLang="zh-CN" sz="2000">
                <a:latin typeface="Times New Roman" panose="02020603050405020304" pitchFamily="18" charset="0"/>
              </a:rPr>
              <a:t>《</a:t>
            </a:r>
            <a:r>
              <a:rPr lang="zh-CN" altLang="en-US" sz="2000">
                <a:latin typeface="Times New Roman" panose="02020603050405020304" pitchFamily="18" charset="0"/>
              </a:rPr>
              <a:t>货币代码表</a:t>
            </a:r>
            <a:r>
              <a:rPr lang="en-US" altLang="zh-CN" sz="2000">
                <a:latin typeface="Times New Roman" panose="02020603050405020304" pitchFamily="18" charset="0"/>
              </a:rPr>
              <a:t>》</a:t>
            </a:r>
            <a:r>
              <a:rPr lang="zh-CN" altLang="en-US" sz="2000">
                <a:latin typeface="Times New Roman" panose="02020603050405020304" pitchFamily="18" charset="0"/>
              </a:rPr>
              <a:t>列明的货币填报。</a:t>
            </a:r>
          </a:p>
          <a:p>
            <a:r>
              <a:rPr lang="zh-CN" altLang="en-US" sz="2000">
                <a:latin typeface="Times New Roman" panose="02020603050405020304" pitchFamily="18" charset="0"/>
              </a:rPr>
              <a:t>录入时可在本栏下拉菜单中选择币制或按</a:t>
            </a:r>
            <a:r>
              <a:rPr lang="en-US" altLang="zh-CN" sz="2000">
                <a:latin typeface="Times New Roman" panose="02020603050405020304" pitchFamily="18" charset="0"/>
              </a:rPr>
              <a:t>《</a:t>
            </a:r>
            <a:r>
              <a:rPr lang="zh-CN" altLang="en-US" sz="2000">
                <a:latin typeface="Times New Roman" panose="02020603050405020304" pitchFamily="18" charset="0"/>
              </a:rPr>
              <a:t>货币代码表</a:t>
            </a:r>
            <a:r>
              <a:rPr lang="en-US" altLang="zh-CN" sz="2000">
                <a:latin typeface="Times New Roman" panose="02020603050405020304" pitchFamily="18" charset="0"/>
              </a:rPr>
              <a:t>》</a:t>
            </a:r>
            <a:r>
              <a:rPr lang="zh-CN" altLang="en-US" sz="2000">
                <a:latin typeface="Times New Roman" panose="02020603050405020304" pitchFamily="18" charset="0"/>
              </a:rPr>
              <a:t>录入相应的币制代码。</a:t>
            </a:r>
          </a:p>
          <a:p>
            <a:r>
              <a:rPr lang="zh-CN" altLang="en-US" sz="2000">
                <a:latin typeface="Times New Roman" panose="02020603050405020304" pitchFamily="18" charset="0"/>
              </a:rPr>
              <a:t>该项目为原报关项目的“币制”和原报检项目的“币种”，现合并为“币制”。</a:t>
            </a:r>
            <a:endParaRPr lang="en-US" altLang="zh-CN" sz="2000">
              <a:latin typeface="Times New Roman" panose="02020603050405020304" pitchFamily="18" charset="0"/>
            </a:endParaRPr>
          </a:p>
        </p:txBody>
      </p:sp>
    </p:spTree>
    <p:extLst>
      <p:ext uri="{BB962C8B-B14F-4D97-AF65-F5344CB8AC3E}">
        <p14:creationId xmlns:p14="http://schemas.microsoft.com/office/powerpoint/2010/main" val="203208583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dirty="0">
                <a:solidFill>
                  <a:srgbClr val="FFFFFF"/>
                </a:solidFill>
              </a:rPr>
              <a:t>规格型号（必填）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pPr>
              <a:lnSpc>
                <a:spcPct val="90000"/>
              </a:lnSpc>
            </a:pPr>
            <a:r>
              <a:rPr lang="zh-CN" altLang="en-US" sz="1700" dirty="0">
                <a:latin typeface="Times New Roman" panose="02020603050405020304" pitchFamily="18" charset="0"/>
              </a:rPr>
              <a:t>（一）规格型号应据实填报，并与进出口货物收发货人或受委托的报关企业所提交的合同、发票等相关单证相符。</a:t>
            </a:r>
          </a:p>
          <a:p>
            <a:pPr>
              <a:lnSpc>
                <a:spcPct val="90000"/>
              </a:lnSpc>
            </a:pPr>
            <a:r>
              <a:rPr lang="zh-CN" altLang="en-US" sz="1700" dirty="0">
                <a:latin typeface="Times New Roman" panose="02020603050405020304" pitchFamily="18" charset="0"/>
              </a:rPr>
              <a:t>（二）规格型号应当足够详细，以能满足海关归类、审价及许可证件管理要求为准，可参照</a:t>
            </a:r>
            <a:r>
              <a:rPr lang="en-US" altLang="zh-CN" sz="1700" dirty="0">
                <a:latin typeface="Times New Roman" panose="02020603050405020304" pitchFamily="18" charset="0"/>
              </a:rPr>
              <a:t>《</a:t>
            </a:r>
            <a:r>
              <a:rPr lang="zh-CN" altLang="en-US" sz="1700" dirty="0">
                <a:latin typeface="Times New Roman" panose="02020603050405020304" pitchFamily="18" charset="0"/>
              </a:rPr>
              <a:t>中华人民共和国海关进出口商品规范申报目录</a:t>
            </a:r>
            <a:r>
              <a:rPr lang="en-US" altLang="zh-CN" sz="1700" dirty="0">
                <a:latin typeface="Times New Roman" panose="02020603050405020304" pitchFamily="18" charset="0"/>
              </a:rPr>
              <a:t>》</a:t>
            </a:r>
            <a:r>
              <a:rPr lang="zh-CN" altLang="en-US" sz="1700" dirty="0">
                <a:latin typeface="Times New Roman" panose="02020603050405020304" pitchFamily="18" charset="0"/>
              </a:rPr>
              <a:t>中对规格型号的要求进行填报。</a:t>
            </a:r>
          </a:p>
          <a:p>
            <a:pPr>
              <a:lnSpc>
                <a:spcPct val="90000"/>
              </a:lnSpc>
            </a:pPr>
            <a:r>
              <a:rPr lang="zh-CN" altLang="en-US" sz="1700" dirty="0">
                <a:latin typeface="Times New Roman" panose="02020603050405020304" pitchFamily="18" charset="0"/>
              </a:rPr>
              <a:t>（三）对需要海关签发</a:t>
            </a:r>
            <a:r>
              <a:rPr lang="en-US" altLang="zh-CN" sz="1700" dirty="0">
                <a:latin typeface="Times New Roman" panose="02020603050405020304" pitchFamily="18" charset="0"/>
              </a:rPr>
              <a:t>《</a:t>
            </a:r>
            <a:r>
              <a:rPr lang="zh-CN" altLang="en-US" sz="1700" dirty="0">
                <a:latin typeface="Times New Roman" panose="02020603050405020304" pitchFamily="18" charset="0"/>
              </a:rPr>
              <a:t>货物进口证明书</a:t>
            </a:r>
            <a:r>
              <a:rPr lang="en-US" altLang="zh-CN" sz="1700" dirty="0">
                <a:latin typeface="Times New Roman" panose="02020603050405020304" pitchFamily="18" charset="0"/>
              </a:rPr>
              <a:t>》</a:t>
            </a:r>
            <a:r>
              <a:rPr lang="zh-CN" altLang="en-US" sz="1700" dirty="0">
                <a:latin typeface="Times New Roman" panose="02020603050405020304" pitchFamily="18" charset="0"/>
              </a:rPr>
              <a:t>的车辆，商品名称栏填报“车辆品牌</a:t>
            </a:r>
            <a:r>
              <a:rPr lang="en-US" altLang="zh-CN" sz="1700" dirty="0">
                <a:latin typeface="Times New Roman" panose="02020603050405020304" pitchFamily="18" charset="0"/>
              </a:rPr>
              <a:t>+</a:t>
            </a:r>
            <a:r>
              <a:rPr lang="zh-CN" altLang="en-US" sz="1700" dirty="0">
                <a:latin typeface="Times New Roman" panose="02020603050405020304" pitchFamily="18" charset="0"/>
              </a:rPr>
              <a:t>排气量（注明</a:t>
            </a:r>
            <a:r>
              <a:rPr lang="en-US" altLang="zh-CN" sz="1700" dirty="0">
                <a:latin typeface="Times New Roman" panose="02020603050405020304" pitchFamily="18" charset="0"/>
              </a:rPr>
              <a:t>cc</a:t>
            </a:r>
            <a:r>
              <a:rPr lang="zh-CN" altLang="en-US" sz="1700" dirty="0">
                <a:latin typeface="Times New Roman" panose="02020603050405020304" pitchFamily="18" charset="0"/>
              </a:rPr>
              <a:t>）</a:t>
            </a:r>
            <a:r>
              <a:rPr lang="en-US" altLang="zh-CN" sz="1700" dirty="0">
                <a:latin typeface="Times New Roman" panose="02020603050405020304" pitchFamily="18" charset="0"/>
              </a:rPr>
              <a:t>+</a:t>
            </a:r>
            <a:r>
              <a:rPr lang="zh-CN" altLang="en-US" sz="1700" dirty="0">
                <a:latin typeface="Times New Roman" panose="02020603050405020304" pitchFamily="18" charset="0"/>
              </a:rPr>
              <a:t>车型（如越野车、小轿车等）”。进口汽车底盘不填报排气量。车辆品牌按照</a:t>
            </a:r>
            <a:r>
              <a:rPr lang="en-US" altLang="zh-CN" sz="1700" dirty="0">
                <a:latin typeface="Times New Roman" panose="02020603050405020304" pitchFamily="18" charset="0"/>
              </a:rPr>
              <a:t>《</a:t>
            </a:r>
            <a:r>
              <a:rPr lang="zh-CN" altLang="en-US" sz="1700" dirty="0">
                <a:latin typeface="Times New Roman" panose="02020603050405020304" pitchFamily="18" charset="0"/>
              </a:rPr>
              <a:t>进口机动车辆制造厂名称和车辆品牌中英文对照表</a:t>
            </a:r>
            <a:r>
              <a:rPr lang="en-US" altLang="zh-CN" sz="1700" dirty="0">
                <a:latin typeface="Times New Roman" panose="02020603050405020304" pitchFamily="18" charset="0"/>
              </a:rPr>
              <a:t>》</a:t>
            </a:r>
            <a:r>
              <a:rPr lang="zh-CN" altLang="en-US" sz="1700" dirty="0">
                <a:latin typeface="Times New Roman" panose="02020603050405020304" pitchFamily="18" charset="0"/>
              </a:rPr>
              <a:t>中“签注名称”一栏的要求填报。规格型号栏可填报“汽油型”等。</a:t>
            </a:r>
          </a:p>
          <a:p>
            <a:pPr>
              <a:lnSpc>
                <a:spcPct val="90000"/>
              </a:lnSpc>
            </a:pPr>
            <a:r>
              <a:rPr lang="zh-CN" altLang="en-US" sz="1700" dirty="0">
                <a:latin typeface="Times New Roman" panose="02020603050405020304" pitchFamily="18" charset="0"/>
              </a:rPr>
              <a:t>（四）由同一运输工具同时运抵同一口岸并且属于同一收货人、使用同一提单的多种进口货物，按照商品归类规则应当归入同一商品编号的，应当将有关商品一并归入该商品编号。规格型号填报一并归类后商品的规格型号。</a:t>
            </a:r>
          </a:p>
          <a:p>
            <a:pPr>
              <a:lnSpc>
                <a:spcPct val="90000"/>
              </a:lnSpc>
            </a:pPr>
            <a:r>
              <a:rPr lang="zh-CN" altLang="en-US" sz="1700" dirty="0">
                <a:latin typeface="Times New Roman" panose="02020603050405020304" pitchFamily="18" charset="0"/>
              </a:rPr>
              <a:t>（五）加工贸易边角料和副产品内销，边角料复出口，填报其报验状态的规格型号。</a:t>
            </a:r>
          </a:p>
        </p:txBody>
      </p:sp>
    </p:spTree>
    <p:extLst>
      <p:ext uri="{BB962C8B-B14F-4D97-AF65-F5344CB8AC3E}">
        <p14:creationId xmlns:p14="http://schemas.microsoft.com/office/powerpoint/2010/main" val="237817718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规格型号（必填）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pPr>
              <a:lnSpc>
                <a:spcPct val="90000"/>
              </a:lnSpc>
            </a:pPr>
            <a:r>
              <a:rPr lang="zh-CN" altLang="en-US" sz="1300" dirty="0">
                <a:latin typeface="Times New Roman" panose="02020603050405020304" pitchFamily="18" charset="0"/>
              </a:rPr>
              <a:t>（六）进口货物收货人以一般贸易方式申报进口属于</a:t>
            </a:r>
            <a:r>
              <a:rPr lang="en-US" altLang="zh-CN" sz="1300" dirty="0">
                <a:latin typeface="Times New Roman" panose="02020603050405020304" pitchFamily="18" charset="0"/>
              </a:rPr>
              <a:t>《</a:t>
            </a:r>
            <a:r>
              <a:rPr lang="zh-CN" altLang="en-US" sz="1300" dirty="0">
                <a:latin typeface="Times New Roman" panose="02020603050405020304" pitchFamily="18" charset="0"/>
              </a:rPr>
              <a:t>需要详细列名申报的汽车零部件清单</a:t>
            </a:r>
            <a:r>
              <a:rPr lang="en-US" altLang="zh-CN" sz="1300" dirty="0">
                <a:latin typeface="Times New Roman" panose="02020603050405020304" pitchFamily="18" charset="0"/>
              </a:rPr>
              <a:t>》</a:t>
            </a:r>
            <a:r>
              <a:rPr lang="zh-CN" altLang="en-US" sz="1300" dirty="0">
                <a:latin typeface="Times New Roman" panose="02020603050405020304" pitchFamily="18" charset="0"/>
              </a:rPr>
              <a:t>（海关总署</a:t>
            </a:r>
            <a:r>
              <a:rPr lang="en-US" altLang="zh-CN" sz="1300" dirty="0">
                <a:latin typeface="Times New Roman" panose="02020603050405020304" pitchFamily="18" charset="0"/>
              </a:rPr>
              <a:t>2006</a:t>
            </a:r>
            <a:r>
              <a:rPr lang="zh-CN" altLang="en-US" sz="1300" dirty="0">
                <a:latin typeface="Times New Roman" panose="02020603050405020304" pitchFamily="18" charset="0"/>
              </a:rPr>
              <a:t>年第</a:t>
            </a:r>
            <a:r>
              <a:rPr lang="en-US" altLang="zh-CN" sz="1300" dirty="0">
                <a:latin typeface="Times New Roman" panose="02020603050405020304" pitchFamily="18" charset="0"/>
              </a:rPr>
              <a:t>64</a:t>
            </a:r>
            <a:r>
              <a:rPr lang="zh-CN" altLang="en-US" sz="1300" dirty="0">
                <a:latin typeface="Times New Roman" panose="02020603050405020304" pitchFamily="18" charset="0"/>
              </a:rPr>
              <a:t>号公告）范围内的汽车生产件的，规格型号填报汽车零部件的完整编号。在零部件编号前应当加注“</a:t>
            </a:r>
            <a:r>
              <a:rPr lang="en-US" altLang="zh-CN" sz="1300" dirty="0">
                <a:latin typeface="Times New Roman" panose="02020603050405020304" pitchFamily="18" charset="0"/>
              </a:rPr>
              <a:t>S”</a:t>
            </a:r>
            <a:r>
              <a:rPr lang="zh-CN" altLang="en-US" sz="1300" dirty="0">
                <a:latin typeface="Times New Roman" panose="02020603050405020304" pitchFamily="18" charset="0"/>
              </a:rPr>
              <a:t>字样，并与零部件编号之间用“</a:t>
            </a:r>
            <a:r>
              <a:rPr lang="en-US" altLang="zh-CN" sz="1300" dirty="0">
                <a:latin typeface="Times New Roman" panose="02020603050405020304" pitchFamily="18" charset="0"/>
              </a:rPr>
              <a:t>/”</a:t>
            </a:r>
            <a:r>
              <a:rPr lang="zh-CN" altLang="en-US" sz="1300" dirty="0">
                <a:latin typeface="Times New Roman" panose="02020603050405020304" pitchFamily="18" charset="0"/>
              </a:rPr>
              <a:t>相隔，零部件编号之后应当依次加注该零部件适用的汽车品牌和车型。汽车零部件属于可以适用于多种汽车车型的通用零部件的，零部件编号后应当加注“</a:t>
            </a:r>
            <a:r>
              <a:rPr lang="en-US" altLang="zh-CN" sz="1300" dirty="0">
                <a:latin typeface="Times New Roman" panose="02020603050405020304" pitchFamily="18" charset="0"/>
              </a:rPr>
              <a:t>TY”</a:t>
            </a:r>
            <a:r>
              <a:rPr lang="zh-CN" altLang="en-US" sz="1300" dirty="0">
                <a:latin typeface="Times New Roman" panose="02020603050405020304" pitchFamily="18" charset="0"/>
              </a:rPr>
              <a:t>字样，并用“</a:t>
            </a:r>
            <a:r>
              <a:rPr lang="en-US" altLang="zh-CN" sz="1300" dirty="0">
                <a:latin typeface="Times New Roman" panose="02020603050405020304" pitchFamily="18" charset="0"/>
              </a:rPr>
              <a:t>/”</a:t>
            </a:r>
            <a:r>
              <a:rPr lang="zh-CN" altLang="en-US" sz="1300" dirty="0">
                <a:latin typeface="Times New Roman" panose="02020603050405020304" pitchFamily="18" charset="0"/>
              </a:rPr>
              <a:t>与零部件编号相隔。与进口汽车零部件规格型号相关的其他需要申报的要素，或者海关规定的其他需要申报的要素，如“功率”、“排气量”等，应当在车型或“</a:t>
            </a:r>
            <a:r>
              <a:rPr lang="en-US" altLang="zh-CN" sz="1300" dirty="0">
                <a:latin typeface="Times New Roman" panose="02020603050405020304" pitchFamily="18" charset="0"/>
              </a:rPr>
              <a:t>TY”</a:t>
            </a:r>
            <a:r>
              <a:rPr lang="zh-CN" altLang="en-US" sz="1300" dirty="0">
                <a:latin typeface="Times New Roman" panose="02020603050405020304" pitchFamily="18" charset="0"/>
              </a:rPr>
              <a:t>之后填报，并用“</a:t>
            </a:r>
            <a:r>
              <a:rPr lang="en-US" altLang="zh-CN" sz="1300" dirty="0">
                <a:latin typeface="Times New Roman" panose="02020603050405020304" pitchFamily="18" charset="0"/>
              </a:rPr>
              <a:t>/”</a:t>
            </a:r>
            <a:r>
              <a:rPr lang="zh-CN" altLang="en-US" sz="1300" dirty="0">
                <a:latin typeface="Times New Roman" panose="02020603050405020304" pitchFamily="18" charset="0"/>
              </a:rPr>
              <a:t>与之相隔。</a:t>
            </a:r>
          </a:p>
          <a:p>
            <a:pPr>
              <a:lnSpc>
                <a:spcPct val="90000"/>
              </a:lnSpc>
            </a:pPr>
            <a:r>
              <a:rPr lang="zh-CN" altLang="en-US" sz="1300" dirty="0">
                <a:latin typeface="Times New Roman" panose="02020603050405020304" pitchFamily="18" charset="0"/>
              </a:rPr>
              <a:t>（七）进口货物收货人以一般贸易方式申报进口属于</a:t>
            </a:r>
            <a:r>
              <a:rPr lang="en-US" altLang="zh-CN" sz="1300" dirty="0">
                <a:latin typeface="Times New Roman" panose="02020603050405020304" pitchFamily="18" charset="0"/>
              </a:rPr>
              <a:t>《</a:t>
            </a:r>
            <a:r>
              <a:rPr lang="zh-CN" altLang="en-US" sz="1300" dirty="0">
                <a:latin typeface="Times New Roman" panose="02020603050405020304" pitchFamily="18" charset="0"/>
              </a:rPr>
              <a:t>需要详细列名申报的汽车零部件清单</a:t>
            </a:r>
            <a:r>
              <a:rPr lang="en-US" altLang="zh-CN" sz="1300" dirty="0">
                <a:latin typeface="Times New Roman" panose="02020603050405020304" pitchFamily="18" charset="0"/>
              </a:rPr>
              <a:t>》</a:t>
            </a:r>
            <a:r>
              <a:rPr lang="zh-CN" altLang="en-US" sz="1300" dirty="0">
                <a:latin typeface="Times New Roman" panose="02020603050405020304" pitchFamily="18" charset="0"/>
              </a:rPr>
              <a:t>（海关总署</a:t>
            </a:r>
            <a:r>
              <a:rPr lang="en-US" altLang="zh-CN" sz="1300" dirty="0">
                <a:latin typeface="Times New Roman" panose="02020603050405020304" pitchFamily="18" charset="0"/>
              </a:rPr>
              <a:t>2006</a:t>
            </a:r>
            <a:r>
              <a:rPr lang="zh-CN" altLang="en-US" sz="1300" dirty="0">
                <a:latin typeface="Times New Roman" panose="02020603050405020304" pitchFamily="18" charset="0"/>
              </a:rPr>
              <a:t>年第</a:t>
            </a:r>
            <a:r>
              <a:rPr lang="en-US" altLang="zh-CN" sz="1300" dirty="0">
                <a:latin typeface="Times New Roman" panose="02020603050405020304" pitchFamily="18" charset="0"/>
              </a:rPr>
              <a:t>64</a:t>
            </a:r>
            <a:r>
              <a:rPr lang="zh-CN" altLang="en-US" sz="1300" dirty="0">
                <a:latin typeface="Times New Roman" panose="02020603050405020304" pitchFamily="18" charset="0"/>
              </a:rPr>
              <a:t>号公告）范围内的汽车维修件的，填报规格型号时，应当在零部件编号前加注“</a:t>
            </a:r>
            <a:r>
              <a:rPr lang="en-US" altLang="zh-CN" sz="1300" dirty="0">
                <a:latin typeface="Times New Roman" panose="02020603050405020304" pitchFamily="18" charset="0"/>
              </a:rPr>
              <a:t>W”</a:t>
            </a:r>
            <a:r>
              <a:rPr lang="zh-CN" altLang="en-US" sz="1300" dirty="0">
                <a:latin typeface="Times New Roman" panose="02020603050405020304" pitchFamily="18" charset="0"/>
              </a:rPr>
              <a:t>，并与零部件编号之间用“</a:t>
            </a:r>
            <a:r>
              <a:rPr lang="en-US" altLang="zh-CN" sz="1300" dirty="0">
                <a:latin typeface="Times New Roman" panose="02020603050405020304" pitchFamily="18" charset="0"/>
              </a:rPr>
              <a:t>/”</a:t>
            </a:r>
            <a:r>
              <a:rPr lang="zh-CN" altLang="en-US" sz="1300" dirty="0">
                <a:latin typeface="Times New Roman" panose="02020603050405020304" pitchFamily="18" charset="0"/>
              </a:rPr>
              <a:t>相隔；进口维修件的品牌与该零部件适用的整车厂牌不一致的，应当在零部件编号前加注“</a:t>
            </a:r>
            <a:r>
              <a:rPr lang="en-US" altLang="zh-CN" sz="1300" dirty="0">
                <a:latin typeface="Times New Roman" panose="02020603050405020304" pitchFamily="18" charset="0"/>
              </a:rPr>
              <a:t>WF”</a:t>
            </a:r>
            <a:r>
              <a:rPr lang="zh-CN" altLang="en-US" sz="1300" dirty="0">
                <a:latin typeface="Times New Roman" panose="02020603050405020304" pitchFamily="18" charset="0"/>
              </a:rPr>
              <a:t>，并与零部件编号之间用“</a:t>
            </a:r>
            <a:r>
              <a:rPr lang="en-US" altLang="zh-CN" sz="1300" dirty="0">
                <a:latin typeface="Times New Roman" panose="02020603050405020304" pitchFamily="18" charset="0"/>
              </a:rPr>
              <a:t>/”</a:t>
            </a:r>
            <a:r>
              <a:rPr lang="zh-CN" altLang="en-US" sz="1300" dirty="0">
                <a:latin typeface="Times New Roman" panose="02020603050405020304" pitchFamily="18" charset="0"/>
              </a:rPr>
              <a:t>相隔。其余申报要求同上条执行。</a:t>
            </a:r>
          </a:p>
          <a:p>
            <a:pPr>
              <a:lnSpc>
                <a:spcPct val="90000"/>
              </a:lnSpc>
            </a:pPr>
            <a:r>
              <a:rPr lang="zh-CN" altLang="en-US" sz="1300" dirty="0">
                <a:latin typeface="Times New Roman" panose="02020603050405020304" pitchFamily="18" charset="0"/>
              </a:rPr>
              <a:t>（八）品牌类型。品牌类型为必填项目。可选择“无品牌”、“境内自主品牌”、“境内收购品牌”、“境外品牌（贴牌生产）”、“境外品牌（其他）”如实填报。其中，“境内自主品牌”是指由境内企业自主开发、拥有自主知识产权的品牌；“境内收购品牌”是指境内企业收购的原境外品牌；“境外品牌（贴牌生产）”是指境内企业代工贴牌生产中使用的境外品牌；“境外品牌（其他）”是指除代工贴牌生产以外使用的境外品牌。</a:t>
            </a:r>
          </a:p>
          <a:p>
            <a:pPr>
              <a:lnSpc>
                <a:spcPct val="90000"/>
              </a:lnSpc>
            </a:pPr>
            <a:r>
              <a:rPr lang="zh-CN" altLang="en-US" sz="1300" dirty="0">
                <a:latin typeface="Times New Roman" panose="02020603050405020304" pitchFamily="18" charset="0"/>
              </a:rPr>
              <a:t>（九）出口享惠情况。出口享惠情况为出口报关单必填项目。可选择“出口货物在最终目的国（地区）不享受优惠关税”、“出口货物在最终目的国（地区）享受优惠关税”、“出口货物不能确定在最终目的国（地区）享受优惠关税”如实填报。进口货物报关单不填报该申报项。</a:t>
            </a:r>
            <a:endParaRPr lang="en-US" altLang="zh-CN" sz="1300" dirty="0">
              <a:latin typeface="Times New Roman" panose="02020603050405020304" pitchFamily="18" charset="0"/>
            </a:endParaRPr>
          </a:p>
          <a:p>
            <a:pPr>
              <a:lnSpc>
                <a:spcPct val="90000"/>
              </a:lnSpc>
            </a:pPr>
            <a:r>
              <a:rPr lang="zh-CN" altLang="en-US" sz="1300" dirty="0">
                <a:latin typeface="Times New Roman" panose="02020603050405020304" pitchFamily="18" charset="0"/>
              </a:rPr>
              <a:t>该项目为原报关项目的“规格型号”。</a:t>
            </a:r>
          </a:p>
        </p:txBody>
      </p:sp>
    </p:spTree>
    <p:extLst>
      <p:ext uri="{BB962C8B-B14F-4D97-AF65-F5344CB8AC3E}">
        <p14:creationId xmlns:p14="http://schemas.microsoft.com/office/powerpoint/2010/main" val="212627465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成交数量（必填）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r>
              <a:rPr lang="zh-CN" altLang="en-US" sz="2000">
                <a:latin typeface="Times New Roman" panose="02020603050405020304" pitchFamily="18" charset="0"/>
              </a:rPr>
              <a:t>填报货物实际成交的数量。</a:t>
            </a:r>
            <a:endParaRPr lang="en-US" altLang="zh-CN" sz="2000">
              <a:latin typeface="Times New Roman" panose="02020603050405020304" pitchFamily="18" charset="0"/>
            </a:endParaRPr>
          </a:p>
          <a:p>
            <a:r>
              <a:rPr lang="zh-CN" altLang="en-US" sz="2000">
                <a:latin typeface="Times New Roman" panose="02020603050405020304" pitchFamily="18" charset="0"/>
              </a:rPr>
              <a:t>该项目为原报关项目的“申报数量”，现改名为“成交数量”，录入要求无变化。</a:t>
            </a:r>
            <a:endParaRPr lang="en-US" altLang="zh-CN" sz="2000">
              <a:latin typeface="Times New Roman" panose="02020603050405020304" pitchFamily="18" charset="0"/>
            </a:endParaRPr>
          </a:p>
        </p:txBody>
      </p:sp>
    </p:spTree>
    <p:extLst>
      <p:ext uri="{BB962C8B-B14F-4D97-AF65-F5344CB8AC3E}">
        <p14:creationId xmlns:p14="http://schemas.microsoft.com/office/powerpoint/2010/main" val="181317000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成交计量单位（必填）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r>
              <a:rPr lang="zh-CN" altLang="en-US" sz="2000" dirty="0">
                <a:latin typeface="Times New Roman" panose="02020603050405020304" pitchFamily="18" charset="0"/>
              </a:rPr>
              <a:t>选择货物实际成交所用的计量单位。例如：成交单位为“台”，则通过下拉菜单选择“</a:t>
            </a:r>
            <a:r>
              <a:rPr lang="en-US" altLang="zh-CN" sz="2000" dirty="0">
                <a:latin typeface="Times New Roman" panose="02020603050405020304" pitchFamily="18" charset="0"/>
              </a:rPr>
              <a:t>001-</a:t>
            </a:r>
            <a:r>
              <a:rPr lang="zh-CN" altLang="en-US" sz="2000" dirty="0">
                <a:latin typeface="Times New Roman" panose="02020603050405020304" pitchFamily="18" charset="0"/>
              </a:rPr>
              <a:t>台”。</a:t>
            </a:r>
          </a:p>
          <a:p>
            <a:r>
              <a:rPr lang="zh-CN" altLang="en-US" sz="2000" dirty="0">
                <a:latin typeface="Times New Roman" panose="02020603050405020304" pitchFamily="18" charset="0"/>
              </a:rPr>
              <a:t>提醒注意：已备案的加工贸易及保税货物，成交计量单位必须与</a:t>
            </a:r>
            <a:r>
              <a:rPr lang="en-US" altLang="zh-CN" sz="2000" dirty="0">
                <a:latin typeface="Times New Roman" panose="02020603050405020304" pitchFamily="18" charset="0"/>
              </a:rPr>
              <a:t>《</a:t>
            </a:r>
            <a:r>
              <a:rPr lang="zh-CN" altLang="en-US" sz="2000" dirty="0">
                <a:latin typeface="Times New Roman" panose="02020603050405020304" pitchFamily="18" charset="0"/>
              </a:rPr>
              <a:t>加工贸易手册</a:t>
            </a:r>
            <a:r>
              <a:rPr lang="en-US" altLang="zh-CN" sz="2000" dirty="0">
                <a:latin typeface="Times New Roman" panose="02020603050405020304" pitchFamily="18" charset="0"/>
              </a:rPr>
              <a:t>》</a:t>
            </a:r>
            <a:r>
              <a:rPr lang="zh-CN" altLang="en-US" sz="2000" dirty="0">
                <a:latin typeface="Times New Roman" panose="02020603050405020304" pitchFamily="18" charset="0"/>
              </a:rPr>
              <a:t>中同项号下货物的计量单位一致，加工贸易边角料和副产品内销、边角料复出口，填报其报验状态的计量单位。</a:t>
            </a:r>
          </a:p>
          <a:p>
            <a:r>
              <a:rPr lang="zh-CN" altLang="en-US" sz="2000" dirty="0">
                <a:latin typeface="Times New Roman" panose="02020603050405020304" pitchFamily="18" charset="0"/>
              </a:rPr>
              <a:t>优惠贸易协定项下进出口商品的成交计量单位必须与原产地证书上对应商品的计量单位一致。</a:t>
            </a:r>
            <a:endParaRPr lang="en-US" altLang="zh-CN" sz="2000" dirty="0">
              <a:latin typeface="Times New Roman" panose="02020603050405020304" pitchFamily="18" charset="0"/>
            </a:endParaRPr>
          </a:p>
          <a:p>
            <a:r>
              <a:rPr lang="zh-CN" altLang="en-US" sz="2000" dirty="0">
                <a:latin typeface="Times New Roman" panose="02020603050405020304" pitchFamily="18" charset="0"/>
              </a:rPr>
              <a:t>该项目为原报关项目的“成交单位”，现改名为“成交计量单位”，录入要求无变化。</a:t>
            </a:r>
          </a:p>
        </p:txBody>
      </p:sp>
    </p:spTree>
    <p:extLst>
      <p:ext uri="{BB962C8B-B14F-4D97-AF65-F5344CB8AC3E}">
        <p14:creationId xmlns:p14="http://schemas.microsoft.com/office/powerpoint/2010/main" val="187663749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法定第二数量（选填）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r>
              <a:rPr lang="zh-CN" altLang="en-US" sz="2000">
                <a:latin typeface="Times New Roman" panose="02020603050405020304" pitchFamily="18" charset="0"/>
              </a:rPr>
              <a:t>凡列明有法定第二计量单位的，按照法定第二计量单位填报对应的数量。无法定第二计量单位的，无需录入。</a:t>
            </a:r>
            <a:endParaRPr lang="en-US" altLang="zh-CN" sz="2000">
              <a:latin typeface="Times New Roman" panose="02020603050405020304" pitchFamily="18" charset="0"/>
            </a:endParaRPr>
          </a:p>
          <a:p>
            <a:r>
              <a:rPr lang="zh-CN" altLang="en-US" sz="2000">
                <a:latin typeface="Times New Roman" panose="02020603050405020304" pitchFamily="18" charset="0"/>
              </a:rPr>
              <a:t>该项目为原报关项目的“法定第二数量”，录入要求无变化。</a:t>
            </a:r>
            <a:endParaRPr lang="en-US" altLang="zh-CN" sz="2000">
              <a:latin typeface="Times New Roman" panose="02020603050405020304" pitchFamily="18" charset="0"/>
            </a:endParaRPr>
          </a:p>
        </p:txBody>
      </p:sp>
    </p:spTree>
    <p:extLst>
      <p:ext uri="{BB962C8B-B14F-4D97-AF65-F5344CB8AC3E}">
        <p14:creationId xmlns:p14="http://schemas.microsoft.com/office/powerpoint/2010/main" val="331843206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dirty="0">
                <a:solidFill>
                  <a:srgbClr val="FFFFFF"/>
                </a:solidFill>
              </a:rPr>
              <a:t>原产国（地区）（必填）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r>
              <a:rPr lang="zh-CN" altLang="en-US" sz="2000" dirty="0">
                <a:latin typeface="Times New Roman" panose="02020603050405020304" pitchFamily="18" charset="0"/>
              </a:rPr>
              <a:t>原产国（地区）依据</a:t>
            </a:r>
            <a:r>
              <a:rPr lang="en-US" altLang="zh-CN" sz="2000" dirty="0">
                <a:latin typeface="Times New Roman" panose="02020603050405020304" pitchFamily="18" charset="0"/>
              </a:rPr>
              <a:t>《</a:t>
            </a:r>
            <a:r>
              <a:rPr lang="zh-CN" altLang="en-US" sz="2000" dirty="0">
                <a:latin typeface="Times New Roman" panose="02020603050405020304" pitchFamily="18" charset="0"/>
              </a:rPr>
              <a:t>中华人民共和国进出口货物原产地条例</a:t>
            </a:r>
            <a:r>
              <a:rPr lang="en-US" altLang="zh-CN" sz="2000" dirty="0">
                <a:latin typeface="Times New Roman" panose="02020603050405020304" pitchFamily="18" charset="0"/>
              </a:rPr>
              <a:t>》</a:t>
            </a:r>
            <a:r>
              <a:rPr lang="zh-CN" altLang="en-US" sz="2000" dirty="0">
                <a:latin typeface="Times New Roman" panose="02020603050405020304" pitchFamily="18" charset="0"/>
              </a:rPr>
              <a:t>、</a:t>
            </a:r>
            <a:r>
              <a:rPr lang="en-US" altLang="zh-CN" sz="2000" dirty="0">
                <a:latin typeface="Times New Roman" panose="02020603050405020304" pitchFamily="18" charset="0"/>
              </a:rPr>
              <a:t>《</a:t>
            </a:r>
            <a:r>
              <a:rPr lang="zh-CN" altLang="en-US" sz="2000" dirty="0">
                <a:latin typeface="Times New Roman" panose="02020603050405020304" pitchFamily="18" charset="0"/>
              </a:rPr>
              <a:t>中华人民共和国海关关于执行</a:t>
            </a:r>
            <a:r>
              <a:rPr lang="en-US" altLang="zh-CN" sz="2000" dirty="0">
                <a:latin typeface="Times New Roman" panose="02020603050405020304" pitchFamily="18" charset="0"/>
              </a:rPr>
              <a:t>〈</a:t>
            </a:r>
            <a:r>
              <a:rPr lang="zh-CN" altLang="en-US" sz="2000" dirty="0">
                <a:latin typeface="Times New Roman" panose="02020603050405020304" pitchFamily="18" charset="0"/>
              </a:rPr>
              <a:t>非优惠原产地规则中实质性改变标准</a:t>
            </a:r>
            <a:r>
              <a:rPr lang="en-US" altLang="zh-CN" sz="2000" dirty="0">
                <a:latin typeface="Times New Roman" panose="02020603050405020304" pitchFamily="18" charset="0"/>
              </a:rPr>
              <a:t>〉</a:t>
            </a:r>
            <a:r>
              <a:rPr lang="zh-CN" altLang="en-US" sz="2000" dirty="0">
                <a:latin typeface="Times New Roman" panose="02020603050405020304" pitchFamily="18" charset="0"/>
              </a:rPr>
              <a:t>的规定</a:t>
            </a:r>
            <a:r>
              <a:rPr lang="en-US" altLang="zh-CN" sz="2000" dirty="0">
                <a:latin typeface="Times New Roman" panose="02020603050405020304" pitchFamily="18" charset="0"/>
              </a:rPr>
              <a:t>》</a:t>
            </a:r>
            <a:r>
              <a:rPr lang="zh-CN" altLang="en-US" sz="2000" dirty="0">
                <a:latin typeface="Times New Roman" panose="02020603050405020304" pitchFamily="18" charset="0"/>
              </a:rPr>
              <a:t>以及海关总署关于各项优惠贸易协定原产地管理规章规定的原产地确定标准，按海关规定的</a:t>
            </a:r>
            <a:r>
              <a:rPr lang="en-US" altLang="zh-CN" sz="2000" dirty="0">
                <a:latin typeface="Times New Roman" panose="02020603050405020304" pitchFamily="18" charset="0"/>
              </a:rPr>
              <a:t>《</a:t>
            </a:r>
            <a:r>
              <a:rPr lang="zh-CN" altLang="en-US" sz="2000" dirty="0">
                <a:latin typeface="Times New Roman" panose="02020603050405020304" pitchFamily="18" charset="0"/>
              </a:rPr>
              <a:t>国别（地区）代码表</a:t>
            </a:r>
            <a:r>
              <a:rPr lang="en-US" altLang="zh-CN" sz="2000" dirty="0">
                <a:latin typeface="Times New Roman" panose="02020603050405020304" pitchFamily="18" charset="0"/>
              </a:rPr>
              <a:t>》</a:t>
            </a:r>
            <a:r>
              <a:rPr lang="zh-CN" altLang="en-US" sz="2000" dirty="0">
                <a:latin typeface="Times New Roman" panose="02020603050405020304" pitchFamily="18" charset="0"/>
              </a:rPr>
              <a:t>选择填报相应的国家（地区）名称及代码。</a:t>
            </a:r>
          </a:p>
          <a:p>
            <a:r>
              <a:rPr lang="zh-CN" altLang="en-US" sz="2000" dirty="0">
                <a:latin typeface="Times New Roman" panose="02020603050405020304" pitchFamily="18" charset="0"/>
              </a:rPr>
              <a:t>例如：某进口货物的原产国为“美国”，可在本栏下拉菜单中选择“</a:t>
            </a:r>
            <a:r>
              <a:rPr lang="en-US" altLang="zh-CN" sz="2000" dirty="0">
                <a:latin typeface="Times New Roman" panose="02020603050405020304" pitchFamily="18" charset="0"/>
              </a:rPr>
              <a:t>UAS-</a:t>
            </a:r>
            <a:r>
              <a:rPr lang="zh-CN" altLang="en-US" sz="2000" dirty="0">
                <a:latin typeface="Times New Roman" panose="02020603050405020304" pitchFamily="18" charset="0"/>
              </a:rPr>
              <a:t>美国”或录入“</a:t>
            </a:r>
            <a:r>
              <a:rPr lang="en-US" altLang="zh-CN" sz="2000" dirty="0">
                <a:latin typeface="Times New Roman" panose="02020603050405020304" pitchFamily="18" charset="0"/>
              </a:rPr>
              <a:t>USA”</a:t>
            </a:r>
            <a:r>
              <a:rPr lang="zh-CN" altLang="en-US" sz="2000" dirty="0">
                <a:latin typeface="Times New Roman" panose="02020603050405020304" pitchFamily="18" charset="0"/>
              </a:rPr>
              <a:t>，栏目自动生成“</a:t>
            </a:r>
            <a:r>
              <a:rPr lang="en-US" altLang="zh-CN" sz="2000" dirty="0">
                <a:latin typeface="Times New Roman" panose="02020603050405020304" pitchFamily="18" charset="0"/>
              </a:rPr>
              <a:t>USA-</a:t>
            </a:r>
            <a:r>
              <a:rPr lang="zh-CN" altLang="en-US" sz="2000" dirty="0">
                <a:latin typeface="Times New Roman" panose="02020603050405020304" pitchFamily="18" charset="0"/>
              </a:rPr>
              <a:t>美国”。</a:t>
            </a:r>
          </a:p>
          <a:p>
            <a:r>
              <a:rPr lang="zh-CN" altLang="en-US" sz="2000" dirty="0">
                <a:latin typeface="Times New Roman" panose="02020603050405020304" pitchFamily="18" charset="0"/>
              </a:rPr>
              <a:t>提醒注意：同一批进出口货物的原产地不同的，分别填报原产国（地区）。进出口货物原产国（地区）无法确定的，填报“国别不详”。</a:t>
            </a:r>
          </a:p>
          <a:p>
            <a:r>
              <a:rPr lang="zh-CN" altLang="en-US" sz="2000" dirty="0">
                <a:latin typeface="Times New Roman" panose="02020603050405020304" pitchFamily="18" charset="0"/>
              </a:rPr>
              <a:t>该项目为原报关项目的“原产国（地区）”和原报检项目的“原产国”，现合并为“原产国（地区）”。</a:t>
            </a:r>
            <a:endParaRPr lang="en-US" altLang="zh-CN" sz="2000" dirty="0">
              <a:latin typeface="Times New Roman" panose="02020603050405020304" pitchFamily="18" charset="0"/>
            </a:endParaRPr>
          </a:p>
        </p:txBody>
      </p:sp>
    </p:spTree>
    <p:extLst>
      <p:ext uri="{BB962C8B-B14F-4D97-AF65-F5344CB8AC3E}">
        <p14:creationId xmlns:p14="http://schemas.microsoft.com/office/powerpoint/2010/main" val="118000348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最终目的国（地区）（必填）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r>
              <a:rPr lang="zh-CN" altLang="en-US" sz="2000">
                <a:latin typeface="Times New Roman" panose="02020603050405020304" pitchFamily="18" charset="0"/>
              </a:rPr>
              <a:t>按海关规定的</a:t>
            </a:r>
            <a:r>
              <a:rPr lang="en-US" altLang="zh-CN" sz="2000">
                <a:latin typeface="Times New Roman" panose="02020603050405020304" pitchFamily="18" charset="0"/>
              </a:rPr>
              <a:t>《</a:t>
            </a:r>
            <a:r>
              <a:rPr lang="zh-CN" altLang="en-US" sz="2000">
                <a:latin typeface="Times New Roman" panose="02020603050405020304" pitchFamily="18" charset="0"/>
              </a:rPr>
              <a:t>国别（地区）代码表</a:t>
            </a:r>
            <a:r>
              <a:rPr lang="en-US" altLang="zh-CN" sz="2000">
                <a:latin typeface="Times New Roman" panose="02020603050405020304" pitchFamily="18" charset="0"/>
              </a:rPr>
              <a:t>》</a:t>
            </a:r>
            <a:r>
              <a:rPr lang="zh-CN" altLang="en-US" sz="2000">
                <a:latin typeface="Times New Roman" panose="02020603050405020304" pitchFamily="18" charset="0"/>
              </a:rPr>
              <a:t>选择填报已知的进出口货物的最终实际消费、使用或进一步加工制造国家（地区）。</a:t>
            </a:r>
          </a:p>
          <a:p>
            <a:r>
              <a:rPr lang="zh-CN" altLang="en-US" sz="2000">
                <a:latin typeface="Times New Roman" panose="02020603050405020304" pitchFamily="18" charset="0"/>
              </a:rPr>
              <a:t>提醒注意：不经过第三国（地区）转运的直接运输货物，以运抵国（地区）为最终目的国（地区）。</a:t>
            </a:r>
          </a:p>
          <a:p>
            <a:r>
              <a:rPr lang="zh-CN" altLang="en-US" sz="2000">
                <a:latin typeface="Times New Roman" panose="02020603050405020304" pitchFamily="18" charset="0"/>
              </a:rPr>
              <a:t>经过第三国（地区）转运的货物，以最后运往国（地区）为最终目的国（地区）。</a:t>
            </a:r>
          </a:p>
          <a:p>
            <a:r>
              <a:rPr lang="zh-CN" altLang="en-US" sz="2000">
                <a:latin typeface="Times New Roman" panose="02020603050405020304" pitchFamily="18" charset="0"/>
              </a:rPr>
              <a:t>同一批进出口货物的最终目的国（地区）不同的，分别填报最终目的国（地区）。</a:t>
            </a:r>
          </a:p>
          <a:p>
            <a:r>
              <a:rPr lang="zh-CN" altLang="en-US" sz="2000">
                <a:latin typeface="Times New Roman" panose="02020603050405020304" pitchFamily="18" charset="0"/>
              </a:rPr>
              <a:t>进出口货物不能确定最终目的国（地区）时，以尽可能预知的最后运往国（地区）为最终目的国（地区）。</a:t>
            </a:r>
            <a:endParaRPr lang="en-US" altLang="zh-CN" sz="2000">
              <a:latin typeface="Times New Roman" panose="02020603050405020304" pitchFamily="18" charset="0"/>
            </a:endParaRPr>
          </a:p>
          <a:p>
            <a:r>
              <a:rPr lang="zh-CN" altLang="en-US" sz="2000">
                <a:latin typeface="Times New Roman" panose="02020603050405020304" pitchFamily="18" charset="0"/>
              </a:rPr>
              <a:t>该项目为原报关项目的“最终目的国（地区）”，录入要求无变化。</a:t>
            </a:r>
          </a:p>
        </p:txBody>
      </p:sp>
    </p:spTree>
    <p:extLst>
      <p:ext uri="{BB962C8B-B14F-4D97-AF65-F5344CB8AC3E}">
        <p14:creationId xmlns:p14="http://schemas.microsoft.com/office/powerpoint/2010/main" val="365298119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dirty="0">
                <a:solidFill>
                  <a:srgbClr val="FFFFFF"/>
                </a:solidFill>
              </a:rPr>
              <a:t>征免方式（必填）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r>
              <a:rPr lang="zh-CN" altLang="en-US" sz="2000" dirty="0">
                <a:latin typeface="Times New Roman" panose="02020603050405020304" pitchFamily="18" charset="0"/>
              </a:rPr>
              <a:t>按照海关核发的</a:t>
            </a:r>
            <a:r>
              <a:rPr lang="en-US" altLang="zh-CN" sz="2000" dirty="0">
                <a:latin typeface="Times New Roman" panose="02020603050405020304" pitchFamily="18" charset="0"/>
              </a:rPr>
              <a:t>《</a:t>
            </a:r>
            <a:r>
              <a:rPr lang="zh-CN" altLang="en-US" sz="2000" dirty="0">
                <a:latin typeface="Times New Roman" panose="02020603050405020304" pitchFamily="18" charset="0"/>
              </a:rPr>
              <a:t>征免税证明</a:t>
            </a:r>
            <a:r>
              <a:rPr lang="en-US" altLang="zh-CN" sz="2000" dirty="0">
                <a:latin typeface="Times New Roman" panose="02020603050405020304" pitchFamily="18" charset="0"/>
              </a:rPr>
              <a:t>》</a:t>
            </a:r>
            <a:r>
              <a:rPr lang="zh-CN" altLang="en-US" sz="2000" dirty="0">
                <a:latin typeface="Times New Roman" panose="02020603050405020304" pitchFamily="18" charset="0"/>
              </a:rPr>
              <a:t>或有关政策规定，对报关单所列每项商品选择海关规定的</a:t>
            </a:r>
            <a:r>
              <a:rPr lang="en-US" altLang="zh-CN" sz="2000" dirty="0">
                <a:latin typeface="Times New Roman" panose="02020603050405020304" pitchFamily="18" charset="0"/>
              </a:rPr>
              <a:t>《</a:t>
            </a:r>
            <a:r>
              <a:rPr lang="zh-CN" altLang="en-US" sz="2000" dirty="0">
                <a:latin typeface="Times New Roman" panose="02020603050405020304" pitchFamily="18" charset="0"/>
              </a:rPr>
              <a:t>征减免税方式代码表</a:t>
            </a:r>
            <a:r>
              <a:rPr lang="en-US" altLang="zh-CN" sz="2000" dirty="0">
                <a:latin typeface="Times New Roman" panose="02020603050405020304" pitchFamily="18" charset="0"/>
              </a:rPr>
              <a:t>》</a:t>
            </a:r>
            <a:r>
              <a:rPr lang="zh-CN" altLang="en-US" sz="2000" dirty="0">
                <a:latin typeface="Times New Roman" panose="02020603050405020304" pitchFamily="18" charset="0"/>
              </a:rPr>
              <a:t>中相应的征减免税方式填报。</a:t>
            </a:r>
          </a:p>
          <a:p>
            <a:r>
              <a:rPr lang="zh-CN" altLang="en-US" sz="2000" dirty="0">
                <a:latin typeface="Times New Roman" panose="02020603050405020304" pitchFamily="18" charset="0"/>
              </a:rPr>
              <a:t>提醒注意：加工贸易货物报关单根据</a:t>
            </a:r>
            <a:r>
              <a:rPr lang="en-US" altLang="zh-CN" sz="2000" dirty="0">
                <a:latin typeface="Times New Roman" panose="02020603050405020304" pitchFamily="18" charset="0"/>
              </a:rPr>
              <a:t>《</a:t>
            </a:r>
            <a:r>
              <a:rPr lang="zh-CN" altLang="en-US" sz="2000" dirty="0">
                <a:latin typeface="Times New Roman" panose="02020603050405020304" pitchFamily="18" charset="0"/>
              </a:rPr>
              <a:t>加工贸易手册</a:t>
            </a:r>
            <a:r>
              <a:rPr lang="en-US" altLang="zh-CN" sz="2000" dirty="0">
                <a:latin typeface="Times New Roman" panose="02020603050405020304" pitchFamily="18" charset="0"/>
              </a:rPr>
              <a:t>》</a:t>
            </a:r>
            <a:r>
              <a:rPr lang="zh-CN" altLang="en-US" sz="2000" dirty="0">
                <a:latin typeface="Times New Roman" panose="02020603050405020304" pitchFamily="18" charset="0"/>
              </a:rPr>
              <a:t>中备案的征免规定填报；</a:t>
            </a:r>
            <a:r>
              <a:rPr lang="en-US" altLang="zh-CN" sz="2000" dirty="0">
                <a:latin typeface="Times New Roman" panose="02020603050405020304" pitchFamily="18" charset="0"/>
              </a:rPr>
              <a:t>《</a:t>
            </a:r>
            <a:r>
              <a:rPr lang="zh-CN" altLang="en-US" sz="2000" dirty="0">
                <a:latin typeface="Times New Roman" panose="02020603050405020304" pitchFamily="18" charset="0"/>
              </a:rPr>
              <a:t>加工贸易手册</a:t>
            </a:r>
            <a:r>
              <a:rPr lang="en-US" altLang="zh-CN" sz="2000" dirty="0">
                <a:latin typeface="Times New Roman" panose="02020603050405020304" pitchFamily="18" charset="0"/>
              </a:rPr>
              <a:t>》</a:t>
            </a:r>
            <a:r>
              <a:rPr lang="zh-CN" altLang="en-US" sz="2000" dirty="0">
                <a:latin typeface="Times New Roman" panose="02020603050405020304" pitchFamily="18" charset="0"/>
              </a:rPr>
              <a:t>中备案的征免规定为“保金”或“保函”的，填报“全免”。</a:t>
            </a:r>
          </a:p>
        </p:txBody>
      </p:sp>
    </p:spTree>
    <p:extLst>
      <p:ext uri="{BB962C8B-B14F-4D97-AF65-F5344CB8AC3E}">
        <p14:creationId xmlns:p14="http://schemas.microsoft.com/office/powerpoint/2010/main" val="30429280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担保验放（选填）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r>
              <a:rPr lang="zh-CN" altLang="en-US" sz="2000">
                <a:latin typeface="Times New Roman" panose="02020603050405020304" pitchFamily="18" charset="0"/>
              </a:rPr>
              <a:t>进出口企业、单位采用“担保验放”模式向海关申请通关放行，勾选本栏目；反之则不勾选。</a:t>
            </a:r>
          </a:p>
          <a:p>
            <a:r>
              <a:rPr lang="zh-CN" altLang="en-US" sz="2000">
                <a:latin typeface="Times New Roman" panose="02020603050405020304" pitchFamily="18" charset="0"/>
              </a:rPr>
              <a:t>该项目为原报关项目的“担保验放”，录入要求无变化。</a:t>
            </a:r>
          </a:p>
        </p:txBody>
      </p:sp>
    </p:spTree>
    <p:extLst>
      <p:ext uri="{BB962C8B-B14F-4D97-AF65-F5344CB8AC3E}">
        <p14:creationId xmlns:p14="http://schemas.microsoft.com/office/powerpoint/2010/main" val="426216049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货场代码（选填）（</a:t>
            </a:r>
            <a:r>
              <a:rPr lang="zh-CN" altLang="en-US" sz="3200">
                <a:solidFill>
                  <a:srgbClr val="FFFFFF"/>
                </a:solidFill>
                <a:latin typeface="Times New Roman" panose="02020603050405020304" pitchFamily="18" charset="0"/>
              </a:rPr>
              <a:t>黄埔海关专用</a:t>
            </a:r>
            <a:r>
              <a:rPr lang="zh-CN" altLang="en-US" sz="3200">
                <a:solidFill>
                  <a:srgbClr val="FFFFFF"/>
                </a:solidFill>
              </a:rPr>
              <a:t>）</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r>
              <a:rPr lang="zh-CN" altLang="en-US" sz="2000">
                <a:latin typeface="Times New Roman" panose="02020603050405020304" pitchFamily="18" charset="0"/>
              </a:rPr>
              <a:t>按照进出口货物海关实际监管点，根据海关规定的</a:t>
            </a:r>
            <a:r>
              <a:rPr lang="en-US" altLang="zh-CN" sz="2000">
                <a:latin typeface="Times New Roman" panose="02020603050405020304" pitchFamily="18" charset="0"/>
              </a:rPr>
              <a:t>《</a:t>
            </a:r>
            <a:r>
              <a:rPr lang="zh-CN" altLang="en-US" sz="2000">
                <a:latin typeface="Times New Roman" panose="02020603050405020304" pitchFamily="18" charset="0"/>
              </a:rPr>
              <a:t>海关货场代码表</a:t>
            </a:r>
            <a:r>
              <a:rPr lang="en-US" altLang="zh-CN" sz="2000">
                <a:latin typeface="Times New Roman" panose="02020603050405020304" pitchFamily="18" charset="0"/>
              </a:rPr>
              <a:t>》</a:t>
            </a:r>
            <a:r>
              <a:rPr lang="zh-CN" altLang="en-US" sz="2000">
                <a:latin typeface="Times New Roman" panose="02020603050405020304" pitchFamily="18" charset="0"/>
              </a:rPr>
              <a:t>准确填报本栏目。提醒注意：</a:t>
            </a:r>
          </a:p>
          <a:p>
            <a:r>
              <a:rPr lang="zh-CN" altLang="en-US" sz="2000">
                <a:latin typeface="Times New Roman" panose="02020603050405020304" pitchFamily="18" charset="0"/>
              </a:rPr>
              <a:t>（一）一般进出口货物报关单，按照进出口货物海关实际监管点场所如实填写。</a:t>
            </a:r>
          </a:p>
          <a:p>
            <a:r>
              <a:rPr lang="zh-CN" altLang="en-US" sz="2000">
                <a:latin typeface="Times New Roman" panose="02020603050405020304" pitchFamily="18" charset="0"/>
              </a:rPr>
              <a:t>（二）通关一体化报关单，如企业在某直属海关（黄埔海关）申报、在外关区（非黄埔海关）实际监管验放的报关单，填报“</a:t>
            </a:r>
            <a:r>
              <a:rPr lang="en-US" altLang="zh-CN" sz="2000">
                <a:latin typeface="Times New Roman" panose="02020603050405020304" pitchFamily="18" charset="0"/>
              </a:rPr>
              <a:t>5298”</a:t>
            </a:r>
            <a:r>
              <a:rPr lang="zh-CN" altLang="en-US" sz="2000">
                <a:latin typeface="Times New Roman" panose="02020603050405020304" pitchFamily="18" charset="0"/>
              </a:rPr>
              <a:t>。</a:t>
            </a:r>
          </a:p>
          <a:p>
            <a:r>
              <a:rPr lang="zh-CN" altLang="en-US" sz="2000">
                <a:latin typeface="Times New Roman" panose="02020603050405020304" pitchFamily="18" charset="0"/>
              </a:rPr>
              <a:t>（三）加工贸易形式报关单，参照原报关单填写。</a:t>
            </a:r>
          </a:p>
          <a:p>
            <a:r>
              <a:rPr lang="zh-CN" altLang="en-US" sz="2000">
                <a:latin typeface="Times New Roman" panose="02020603050405020304" pitchFamily="18" charset="0"/>
              </a:rPr>
              <a:t>（四）除上述类型报关单，填写“</a:t>
            </a:r>
            <a:r>
              <a:rPr lang="en-US" altLang="zh-CN" sz="2000">
                <a:latin typeface="Times New Roman" panose="02020603050405020304" pitchFamily="18" charset="0"/>
              </a:rPr>
              <a:t>5299”</a:t>
            </a:r>
            <a:r>
              <a:rPr lang="zh-CN" altLang="en-US" sz="2000">
                <a:latin typeface="Times New Roman" panose="02020603050405020304" pitchFamily="18" charset="0"/>
              </a:rPr>
              <a:t>。</a:t>
            </a:r>
            <a:endParaRPr lang="en-US" altLang="zh-CN" sz="2000">
              <a:latin typeface="Times New Roman" panose="02020603050405020304" pitchFamily="18" charset="0"/>
            </a:endParaRPr>
          </a:p>
          <a:p>
            <a:r>
              <a:rPr lang="zh-CN" altLang="en-US" sz="2000">
                <a:latin typeface="Times New Roman" panose="02020603050405020304" pitchFamily="18" charset="0"/>
              </a:rPr>
              <a:t>该项目为原申报项目的“货场代码”，录入要求无变化。</a:t>
            </a:r>
            <a:endParaRPr lang="en-US" altLang="zh-CN" sz="2000">
              <a:latin typeface="Times New Roman" panose="02020603050405020304" pitchFamily="18" charset="0"/>
            </a:endParaRPr>
          </a:p>
        </p:txBody>
      </p:sp>
    </p:spTree>
    <p:extLst>
      <p:ext uri="{BB962C8B-B14F-4D97-AF65-F5344CB8AC3E}">
        <p14:creationId xmlns:p14="http://schemas.microsoft.com/office/powerpoint/2010/main" val="400552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C8643778-7F6C-4E8D-84D1-D5CDB99281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1D22F88D-6907-48AF-B024-346E855E0D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标题 1">
            <a:extLst>
              <a:ext uri="{FF2B5EF4-FFF2-40B4-BE49-F238E27FC236}">
                <a16:creationId xmlns="" xmlns:a16="http://schemas.microsoft.com/office/drawing/2014/main" id="{E5C0DB5C-5D74-4B86-BA14-6DFB819B64FB}"/>
              </a:ext>
            </a:extLst>
          </p:cNvPr>
          <p:cNvSpPr>
            <a:spLocks noGrp="1"/>
          </p:cNvSpPr>
          <p:nvPr>
            <p:ph type="title"/>
          </p:nvPr>
        </p:nvSpPr>
        <p:spPr>
          <a:xfrm>
            <a:off x="496112" y="685801"/>
            <a:ext cx="2743200" cy="5105400"/>
          </a:xfrm>
        </p:spPr>
        <p:txBody>
          <a:bodyPr>
            <a:normAutofit/>
          </a:bodyPr>
          <a:lstStyle/>
          <a:p>
            <a:pPr algn="l"/>
            <a:r>
              <a:rPr lang="zh-CN" altLang="en-US" sz="3200">
                <a:solidFill>
                  <a:srgbClr val="FFFFFF"/>
                </a:solidFill>
              </a:rPr>
              <a:t>税单无纸化（选填）</a:t>
            </a:r>
          </a:p>
        </p:txBody>
      </p:sp>
      <p:grpSp>
        <p:nvGrpSpPr>
          <p:cNvPr id="12" name="Group 11">
            <a:extLst>
              <a:ext uri="{FF2B5EF4-FFF2-40B4-BE49-F238E27FC236}">
                <a16:creationId xmlns="" xmlns:a16="http://schemas.microsoft.com/office/drawing/2014/main" id="{F3842748-48B5-4DD0-A06A-A31C74024A9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 xmlns:a16="http://schemas.microsoft.com/office/drawing/2014/main" id="{548E99BE-1071-4690-9B9C-07926CEE555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 xmlns:a16="http://schemas.microsoft.com/office/drawing/2014/main" id="{9301F039-B467-413A-B25C-770E51069D42}"/>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 xmlns:a16="http://schemas.microsoft.com/office/drawing/2014/main" id="{9F06AEC1-5558-49E8-8CAC-FEBD00DF003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 xmlns:a16="http://schemas.microsoft.com/office/drawing/2014/main" id="{D10B76B9-BA68-471E-B58C-ED91198A9FA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 xmlns:a16="http://schemas.microsoft.com/office/drawing/2014/main" id="{FEB3913B-54A3-490E-BA4B-5D0330990FC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 xmlns:a16="http://schemas.microsoft.com/office/drawing/2014/main" id="{F75DC961-08A4-46F8-8A80-2E1FB977E1F4}"/>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内容占位符 2">
            <a:extLst>
              <a:ext uri="{FF2B5EF4-FFF2-40B4-BE49-F238E27FC236}">
                <a16:creationId xmlns="" xmlns:a16="http://schemas.microsoft.com/office/drawing/2014/main" id="{0FC773B8-5C84-4B3D-9125-84773CC0AB02}"/>
              </a:ext>
            </a:extLst>
          </p:cNvPr>
          <p:cNvSpPr>
            <a:spLocks noGrp="1"/>
          </p:cNvSpPr>
          <p:nvPr>
            <p:ph idx="1"/>
          </p:nvPr>
        </p:nvSpPr>
        <p:spPr>
          <a:xfrm>
            <a:off x="5117106" y="685801"/>
            <a:ext cx="6385918" cy="5105400"/>
          </a:xfrm>
        </p:spPr>
        <p:txBody>
          <a:bodyPr>
            <a:normAutofit/>
          </a:bodyPr>
          <a:lstStyle/>
          <a:p>
            <a:r>
              <a:rPr lang="zh-CN" altLang="en-US" sz="2000">
                <a:latin typeface="Times New Roman" panose="02020603050405020304" pitchFamily="18" charset="0"/>
              </a:rPr>
              <a:t>进出口企业、单位采用“税单无纸化”模式向海关申报时，勾选本栏目；反之则不勾选。</a:t>
            </a:r>
            <a:endParaRPr lang="en-US" altLang="zh-CN" sz="2000">
              <a:latin typeface="Times New Roman" panose="02020603050405020304" pitchFamily="18" charset="0"/>
            </a:endParaRPr>
          </a:p>
          <a:p>
            <a:r>
              <a:rPr lang="zh-CN" altLang="en-US" sz="2000">
                <a:latin typeface="Times New Roman" panose="02020603050405020304" pitchFamily="18" charset="0"/>
              </a:rPr>
              <a:t>该项目为原报关项目的“税单无纸化”，录入要求无变化。</a:t>
            </a:r>
            <a:endParaRPr lang="en-US" altLang="zh-CN" sz="2000">
              <a:latin typeface="Times New Roman" panose="02020603050405020304" pitchFamily="18" charset="0"/>
            </a:endParaRPr>
          </a:p>
        </p:txBody>
      </p:sp>
    </p:spTree>
    <p:extLst>
      <p:ext uri="{BB962C8B-B14F-4D97-AF65-F5344CB8AC3E}">
        <p14:creationId xmlns:p14="http://schemas.microsoft.com/office/powerpoint/2010/main" val="6963242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视差">
  <a:themeElements>
    <a:clrScheme name="Parallax">
      <a:dk1>
        <a:sysClr val="windowText" lastClr="000000"/>
      </a:dk1>
      <a:lt1>
        <a:sysClr val="window" lastClr="CCE8C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主题​​">
  <a:themeElements>
    <a:clrScheme name="Office">
      <a:dk1>
        <a:sysClr val="windowText" lastClr="000000"/>
      </a:dk1>
      <a:lt1>
        <a:sysClr val="window" lastClr="CCE8C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TM03457496[[fn=视差]]</Template>
  <TotalTime>1185</TotalTime>
  <Words>18278</Words>
  <Application>Microsoft Office PowerPoint</Application>
  <PresentationFormat>自定义</PresentationFormat>
  <Paragraphs>811</Paragraphs>
  <Slides>80</Slides>
  <Notes>77</Notes>
  <HiddenSlides>0</HiddenSlides>
  <MMClips>0</MMClips>
  <ScaleCrop>false</ScaleCrop>
  <HeadingPairs>
    <vt:vector size="4" baseType="variant">
      <vt:variant>
        <vt:lpstr>主题</vt:lpstr>
      </vt:variant>
      <vt:variant>
        <vt:i4>1</vt:i4>
      </vt:variant>
      <vt:variant>
        <vt:lpstr>幻灯片标题</vt:lpstr>
      </vt:variant>
      <vt:variant>
        <vt:i4>80</vt:i4>
      </vt:variant>
    </vt:vector>
  </HeadingPairs>
  <TitlesOfParts>
    <vt:vector size="81" baseType="lpstr">
      <vt:lpstr>视差</vt:lpstr>
      <vt:lpstr>进出口货物报关单 申报项目介绍（初稿）</vt:lpstr>
      <vt:lpstr>原报关、原报检申报项目梳理</vt:lpstr>
      <vt:lpstr>PowerPoint 演示文稿</vt:lpstr>
      <vt:lpstr>PowerPoint 演示文稿</vt:lpstr>
      <vt:lpstr>报关单类型（必填）</vt:lpstr>
      <vt:lpstr>自报自缴（选填）</vt:lpstr>
      <vt:lpstr>自主报税（选填）</vt:lpstr>
      <vt:lpstr>担保验放（选填）</vt:lpstr>
      <vt:lpstr>税单无纸化（选填）</vt:lpstr>
      <vt:lpstr>申报地海关（必填）</vt:lpstr>
      <vt:lpstr>进出境关别（必填）</vt:lpstr>
      <vt:lpstr>进出口日期（必填）</vt:lpstr>
      <vt:lpstr>境内收发货人代码（必填）</vt:lpstr>
      <vt:lpstr>消费使用/生产销售单位代码（必填）</vt:lpstr>
      <vt:lpstr>消费使用/生产销售单位代码（必填）</vt:lpstr>
      <vt:lpstr>监管方式（必填）</vt:lpstr>
      <vt:lpstr>监管方式（必填）</vt:lpstr>
      <vt:lpstr>运输方式（必填）</vt:lpstr>
      <vt:lpstr>运输方式（必填）</vt:lpstr>
      <vt:lpstr>运输方式（必填）</vt:lpstr>
      <vt:lpstr>运输工具名称（条件必填）</vt:lpstr>
      <vt:lpstr>运输工具名称（条件必填）</vt:lpstr>
      <vt:lpstr>运输工具名称（条件必填）</vt:lpstr>
      <vt:lpstr>航次号（条件必填）</vt:lpstr>
      <vt:lpstr>航次号（条件必填）</vt:lpstr>
      <vt:lpstr>备案号（选填）</vt:lpstr>
      <vt:lpstr>征免性质（选填）</vt:lpstr>
      <vt:lpstr>许可证号（选填）</vt:lpstr>
      <vt:lpstr>件数（必填）</vt:lpstr>
      <vt:lpstr>毛重（必填）</vt:lpstr>
      <vt:lpstr>净重（必填）</vt:lpstr>
      <vt:lpstr>成交方式（必填）</vt:lpstr>
      <vt:lpstr>运费标记（选填）</vt:lpstr>
      <vt:lpstr>运费／率（选填）</vt:lpstr>
      <vt:lpstr>运费币制（选填）</vt:lpstr>
      <vt:lpstr>保险费标记（选填）</vt:lpstr>
      <vt:lpstr>保险费／率（选填）</vt:lpstr>
      <vt:lpstr>保险费币制（选填）</vt:lpstr>
      <vt:lpstr>杂费标记（选填）</vt:lpstr>
      <vt:lpstr>杂费／率（选填）</vt:lpstr>
      <vt:lpstr>杂费币制（选填）</vt:lpstr>
      <vt:lpstr>随附单证代码（选填）</vt:lpstr>
      <vt:lpstr>随附单证编号（选填）</vt:lpstr>
      <vt:lpstr>随附单证编号（选填）</vt:lpstr>
      <vt:lpstr>随附单据（选填）</vt:lpstr>
      <vt:lpstr>关联报关单（选填）</vt:lpstr>
      <vt:lpstr>关联备案（选填）</vt:lpstr>
      <vt:lpstr>备案序号（选填）</vt:lpstr>
      <vt:lpstr>备案序号（选填）</vt:lpstr>
      <vt:lpstr>特殊关系确认（选填）</vt:lpstr>
      <vt:lpstr>特殊关系确认（选填）</vt:lpstr>
      <vt:lpstr>价格影响确认（选填）</vt:lpstr>
      <vt:lpstr>与货物有关的特许权使用费支付确认（选填）</vt:lpstr>
      <vt:lpstr>保税监管场所（选填）</vt:lpstr>
      <vt:lpstr>合同协议号（选填）</vt:lpstr>
      <vt:lpstr>贸易国（地区）（必填）</vt:lpstr>
      <vt:lpstr>启运/运抵国（地区）（必填）</vt:lpstr>
      <vt:lpstr>经停/指运港（必填）</vt:lpstr>
      <vt:lpstr>标记唛码（选填）</vt:lpstr>
      <vt:lpstr>备注（选填）</vt:lpstr>
      <vt:lpstr>备注（选填）</vt:lpstr>
      <vt:lpstr>备注（选填）</vt:lpstr>
      <vt:lpstr>备注（选填）</vt:lpstr>
      <vt:lpstr>商品名称（必填）</vt:lpstr>
      <vt:lpstr>商品名称（必填）</vt:lpstr>
      <vt:lpstr>商品编号（必填）</vt:lpstr>
      <vt:lpstr>货号（选填）</vt:lpstr>
      <vt:lpstr>加工成品单耗版本号（选填）</vt:lpstr>
      <vt:lpstr>法定第一数量（必填）</vt:lpstr>
      <vt:lpstr>总价（必填）</vt:lpstr>
      <vt:lpstr>币制（必填）</vt:lpstr>
      <vt:lpstr>规格型号（必填）</vt:lpstr>
      <vt:lpstr>规格型号（必填）</vt:lpstr>
      <vt:lpstr>成交数量（必填）</vt:lpstr>
      <vt:lpstr>成交计量单位（必填）</vt:lpstr>
      <vt:lpstr>法定第二数量（选填）</vt:lpstr>
      <vt:lpstr>原产国（地区）（必填）</vt:lpstr>
      <vt:lpstr>最终目的国（地区）（必填）</vt:lpstr>
      <vt:lpstr>征免方式（必填）</vt:lpstr>
      <vt:lpstr>货场代码（选填）（黄埔海关专用）</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进出口货物报关单 申报项目介绍</dc:title>
  <dc:creator>李 大鹏</dc:creator>
  <cp:lastModifiedBy>user</cp:lastModifiedBy>
  <cp:revision>109</cp:revision>
  <dcterms:created xsi:type="dcterms:W3CDTF">2018-06-28T08:59:27Z</dcterms:created>
  <dcterms:modified xsi:type="dcterms:W3CDTF">2018-07-11T09:14:24Z</dcterms:modified>
</cp:coreProperties>
</file>